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38"/>
  </p:notesMasterIdLst>
  <p:sldIdLst>
    <p:sldId id="259" r:id="rId5"/>
    <p:sldId id="261" r:id="rId6"/>
    <p:sldId id="273" r:id="rId7"/>
    <p:sldId id="274" r:id="rId8"/>
    <p:sldId id="276" r:id="rId9"/>
    <p:sldId id="277" r:id="rId10"/>
    <p:sldId id="318" r:id="rId11"/>
    <p:sldId id="262" r:id="rId12"/>
    <p:sldId id="263" r:id="rId13"/>
    <p:sldId id="264" r:id="rId14"/>
    <p:sldId id="265" r:id="rId15"/>
    <p:sldId id="294" r:id="rId16"/>
    <p:sldId id="295" r:id="rId17"/>
    <p:sldId id="296" r:id="rId18"/>
    <p:sldId id="297" r:id="rId19"/>
    <p:sldId id="298" r:id="rId20"/>
    <p:sldId id="299" r:id="rId21"/>
    <p:sldId id="266" r:id="rId22"/>
    <p:sldId id="283" r:id="rId23"/>
    <p:sldId id="284" r:id="rId24"/>
    <p:sldId id="267" r:id="rId25"/>
    <p:sldId id="268" r:id="rId26"/>
    <p:sldId id="269" r:id="rId27"/>
    <p:sldId id="270" r:id="rId28"/>
    <p:sldId id="300" r:id="rId29"/>
    <p:sldId id="301" r:id="rId30"/>
    <p:sldId id="311" r:id="rId31"/>
    <p:sldId id="312" r:id="rId32"/>
    <p:sldId id="303" r:id="rId33"/>
    <p:sldId id="319" r:id="rId34"/>
    <p:sldId id="308" r:id="rId35"/>
    <p:sldId id="313" r:id="rId36"/>
    <p:sldId id="314" r:id="rId37"/>
  </p:sldIdLst>
  <p:sldSz cx="12192000" cy="6858000"/>
  <p:notesSz cx="6858000" cy="9144000"/>
  <p:defaultTextStyle>
    <a:defPPr>
      <a:defRPr lang="sl-SI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2701" autoAdjust="0"/>
  </p:normalViewPr>
  <p:slideViewPr>
    <p:cSldViewPr snapToGrid="0">
      <p:cViewPr varScale="1">
        <p:scale>
          <a:sx n="77" d="100"/>
          <a:sy n="77" d="100"/>
        </p:scale>
        <p:origin x="422" y="67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presProps" Target="pres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microsoft.com/office/2016/11/relationships/changesInfo" Target="changesInfos/changesInfo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nja Ćorić" userId="ed8562d8-ed05-4902-96da-8e62c6fcbec9" providerId="ADAL" clId="{744B0E41-985E-45F2-B001-98393F630539}"/>
    <pc:docChg chg="custSel delSld modSld sldOrd">
      <pc:chgData name="Sanja Ćorić" userId="ed8562d8-ed05-4902-96da-8e62c6fcbec9" providerId="ADAL" clId="{744B0E41-985E-45F2-B001-98393F630539}" dt="2021-04-02T06:56:25.424" v="51"/>
      <pc:docMkLst>
        <pc:docMk/>
      </pc:docMkLst>
      <pc:sldChg chg="del">
        <pc:chgData name="Sanja Ćorić" userId="ed8562d8-ed05-4902-96da-8e62c6fcbec9" providerId="ADAL" clId="{744B0E41-985E-45F2-B001-98393F630539}" dt="2021-04-02T06:53:04.101" v="0" actId="47"/>
        <pc:sldMkLst>
          <pc:docMk/>
          <pc:sldMk cId="1493205224" sldId="260"/>
        </pc:sldMkLst>
      </pc:sldChg>
      <pc:sldChg chg="del">
        <pc:chgData name="Sanja Ćorić" userId="ed8562d8-ed05-4902-96da-8e62c6fcbec9" providerId="ADAL" clId="{744B0E41-985E-45F2-B001-98393F630539}" dt="2021-04-02T06:53:17.508" v="4" actId="47"/>
        <pc:sldMkLst>
          <pc:docMk/>
          <pc:sldMk cId="3082510905" sldId="281"/>
        </pc:sldMkLst>
      </pc:sldChg>
      <pc:sldChg chg="del">
        <pc:chgData name="Sanja Ćorić" userId="ed8562d8-ed05-4902-96da-8e62c6fcbec9" providerId="ADAL" clId="{744B0E41-985E-45F2-B001-98393F630539}" dt="2021-04-02T06:53:43.040" v="5" actId="47"/>
        <pc:sldMkLst>
          <pc:docMk/>
          <pc:sldMk cId="1384247902" sldId="286"/>
        </pc:sldMkLst>
      </pc:sldChg>
      <pc:sldChg chg="del">
        <pc:chgData name="Sanja Ćorić" userId="ed8562d8-ed05-4902-96da-8e62c6fcbec9" providerId="ADAL" clId="{744B0E41-985E-45F2-B001-98393F630539}" dt="2021-04-02T06:53:43.825" v="6" actId="47"/>
        <pc:sldMkLst>
          <pc:docMk/>
          <pc:sldMk cId="234292946" sldId="287"/>
        </pc:sldMkLst>
      </pc:sldChg>
      <pc:sldChg chg="del">
        <pc:chgData name="Sanja Ćorić" userId="ed8562d8-ed05-4902-96da-8e62c6fcbec9" providerId="ADAL" clId="{744B0E41-985E-45F2-B001-98393F630539}" dt="2021-04-02T06:53:44.614" v="7" actId="47"/>
        <pc:sldMkLst>
          <pc:docMk/>
          <pc:sldMk cId="465801996" sldId="289"/>
        </pc:sldMkLst>
      </pc:sldChg>
      <pc:sldChg chg="del">
        <pc:chgData name="Sanja Ćorić" userId="ed8562d8-ed05-4902-96da-8e62c6fcbec9" providerId="ADAL" clId="{744B0E41-985E-45F2-B001-98393F630539}" dt="2021-04-02T06:53:46.105" v="8" actId="47"/>
        <pc:sldMkLst>
          <pc:docMk/>
          <pc:sldMk cId="147846183" sldId="290"/>
        </pc:sldMkLst>
      </pc:sldChg>
      <pc:sldChg chg="del">
        <pc:chgData name="Sanja Ćorić" userId="ed8562d8-ed05-4902-96da-8e62c6fcbec9" providerId="ADAL" clId="{744B0E41-985E-45F2-B001-98393F630539}" dt="2021-04-02T06:53:49.634" v="9" actId="47"/>
        <pc:sldMkLst>
          <pc:docMk/>
          <pc:sldMk cId="3778329429" sldId="291"/>
        </pc:sldMkLst>
      </pc:sldChg>
      <pc:sldChg chg="del">
        <pc:chgData name="Sanja Ćorić" userId="ed8562d8-ed05-4902-96da-8e62c6fcbec9" providerId="ADAL" clId="{744B0E41-985E-45F2-B001-98393F630539}" dt="2021-04-02T06:53:50.484" v="10" actId="47"/>
        <pc:sldMkLst>
          <pc:docMk/>
          <pc:sldMk cId="2436961349" sldId="292"/>
        </pc:sldMkLst>
      </pc:sldChg>
      <pc:sldChg chg="del">
        <pc:chgData name="Sanja Ćorić" userId="ed8562d8-ed05-4902-96da-8e62c6fcbec9" providerId="ADAL" clId="{744B0E41-985E-45F2-B001-98393F630539}" dt="2021-04-02T06:53:51.412" v="11" actId="47"/>
        <pc:sldMkLst>
          <pc:docMk/>
          <pc:sldMk cId="1207819775" sldId="293"/>
        </pc:sldMkLst>
      </pc:sldChg>
      <pc:sldChg chg="addSp delSp modSp mod">
        <pc:chgData name="Sanja Ćorić" userId="ed8562d8-ed05-4902-96da-8e62c6fcbec9" providerId="ADAL" clId="{744B0E41-985E-45F2-B001-98393F630539}" dt="2021-04-02T06:56:06.183" v="49" actId="1076"/>
        <pc:sldMkLst>
          <pc:docMk/>
          <pc:sldMk cId="75599620" sldId="301"/>
        </pc:sldMkLst>
        <pc:spChg chg="mod">
          <ac:chgData name="Sanja Ćorić" userId="ed8562d8-ed05-4902-96da-8e62c6fcbec9" providerId="ADAL" clId="{744B0E41-985E-45F2-B001-98393F630539}" dt="2021-04-02T06:56:06.183" v="49" actId="1076"/>
          <ac:spMkLst>
            <pc:docMk/>
            <pc:sldMk cId="75599620" sldId="301"/>
            <ac:spMk id="2" creationId="{00000000-0000-0000-0000-000000000000}"/>
          </ac:spMkLst>
        </pc:spChg>
        <pc:spChg chg="del">
          <ac:chgData name="Sanja Ćorić" userId="ed8562d8-ed05-4902-96da-8e62c6fcbec9" providerId="ADAL" clId="{744B0E41-985E-45F2-B001-98393F630539}" dt="2021-04-02T06:55:59.730" v="48" actId="478"/>
          <ac:spMkLst>
            <pc:docMk/>
            <pc:sldMk cId="75599620" sldId="301"/>
            <ac:spMk id="3" creationId="{00000000-0000-0000-0000-000000000000}"/>
          </ac:spMkLst>
        </pc:spChg>
        <pc:spChg chg="add mod">
          <ac:chgData name="Sanja Ćorić" userId="ed8562d8-ed05-4902-96da-8e62c6fcbec9" providerId="ADAL" clId="{744B0E41-985E-45F2-B001-98393F630539}" dt="2021-04-02T06:55:59.730" v="48" actId="478"/>
          <ac:spMkLst>
            <pc:docMk/>
            <pc:sldMk cId="75599620" sldId="301"/>
            <ac:spMk id="7" creationId="{350B20DB-49BE-402C-87D0-BE707567AD4D}"/>
          </ac:spMkLst>
        </pc:spChg>
        <pc:picChg chg="del">
          <ac:chgData name="Sanja Ćorić" userId="ed8562d8-ed05-4902-96da-8e62c6fcbec9" providerId="ADAL" clId="{744B0E41-985E-45F2-B001-98393F630539}" dt="2021-04-02T06:55:16.872" v="23" actId="478"/>
          <ac:picMkLst>
            <pc:docMk/>
            <pc:sldMk cId="75599620" sldId="301"/>
            <ac:picMk id="4" creationId="{00000000-0000-0000-0000-000000000000}"/>
          </ac:picMkLst>
        </pc:picChg>
        <pc:picChg chg="add mod">
          <ac:chgData name="Sanja Ćorić" userId="ed8562d8-ed05-4902-96da-8e62c6fcbec9" providerId="ADAL" clId="{744B0E41-985E-45F2-B001-98393F630539}" dt="2021-04-02T06:55:23.743" v="25" actId="1076"/>
          <ac:picMkLst>
            <pc:docMk/>
            <pc:sldMk cId="75599620" sldId="301"/>
            <ac:picMk id="5" creationId="{0E477EBA-3293-46D8-AED7-8434EB03D326}"/>
          </ac:picMkLst>
        </pc:picChg>
      </pc:sldChg>
      <pc:sldChg chg="modSp del mod">
        <pc:chgData name="Sanja Ćorić" userId="ed8562d8-ed05-4902-96da-8e62c6fcbec9" providerId="ADAL" clId="{744B0E41-985E-45F2-B001-98393F630539}" dt="2021-04-02T06:55:13.060" v="22" actId="47"/>
        <pc:sldMkLst>
          <pc:docMk/>
          <pc:sldMk cId="2194540901" sldId="302"/>
        </pc:sldMkLst>
        <pc:spChg chg="mod">
          <ac:chgData name="Sanja Ćorić" userId="ed8562d8-ed05-4902-96da-8e62c6fcbec9" providerId="ADAL" clId="{744B0E41-985E-45F2-B001-98393F630539}" dt="2021-04-02T06:55:07.272" v="21" actId="6549"/>
          <ac:spMkLst>
            <pc:docMk/>
            <pc:sldMk cId="2194540901" sldId="302"/>
            <ac:spMk id="3" creationId="{00000000-0000-0000-0000-000000000000}"/>
          </ac:spMkLst>
        </pc:spChg>
      </pc:sldChg>
      <pc:sldChg chg="del">
        <pc:chgData name="Sanja Ćorić" userId="ed8562d8-ed05-4902-96da-8e62c6fcbec9" providerId="ADAL" clId="{744B0E41-985E-45F2-B001-98393F630539}" dt="2021-04-02T06:54:19.169" v="12" actId="47"/>
        <pc:sldMkLst>
          <pc:docMk/>
          <pc:sldMk cId="2783629205" sldId="303"/>
        </pc:sldMkLst>
      </pc:sldChg>
      <pc:sldChg chg="del">
        <pc:chgData name="Sanja Ćorić" userId="ed8562d8-ed05-4902-96da-8e62c6fcbec9" providerId="ADAL" clId="{744B0E41-985E-45F2-B001-98393F630539}" dt="2021-04-02T06:54:19.738" v="13" actId="47"/>
        <pc:sldMkLst>
          <pc:docMk/>
          <pc:sldMk cId="1676707609" sldId="304"/>
        </pc:sldMkLst>
      </pc:sldChg>
      <pc:sldChg chg="del">
        <pc:chgData name="Sanja Ćorić" userId="ed8562d8-ed05-4902-96da-8e62c6fcbec9" providerId="ADAL" clId="{744B0E41-985E-45F2-B001-98393F630539}" dt="2021-04-02T06:54:20.516" v="14" actId="47"/>
        <pc:sldMkLst>
          <pc:docMk/>
          <pc:sldMk cId="2770293542" sldId="305"/>
        </pc:sldMkLst>
      </pc:sldChg>
      <pc:sldChg chg="del">
        <pc:chgData name="Sanja Ćorić" userId="ed8562d8-ed05-4902-96da-8e62c6fcbec9" providerId="ADAL" clId="{744B0E41-985E-45F2-B001-98393F630539}" dt="2021-04-02T06:54:21.238" v="15" actId="47"/>
        <pc:sldMkLst>
          <pc:docMk/>
          <pc:sldMk cId="2861750191" sldId="306"/>
        </pc:sldMkLst>
      </pc:sldChg>
      <pc:sldChg chg="ord">
        <pc:chgData name="Sanja Ćorić" userId="ed8562d8-ed05-4902-96da-8e62c6fcbec9" providerId="ADAL" clId="{744B0E41-985E-45F2-B001-98393F630539}" dt="2021-04-02T06:56:25.424" v="51"/>
        <pc:sldMkLst>
          <pc:docMk/>
          <pc:sldMk cId="3143863473" sldId="307"/>
        </pc:sldMkLst>
      </pc:sldChg>
      <pc:sldChg chg="del">
        <pc:chgData name="Sanja Ćorić" userId="ed8562d8-ed05-4902-96da-8e62c6fcbec9" providerId="ADAL" clId="{744B0E41-985E-45F2-B001-98393F630539}" dt="2021-04-02T06:54:45.815" v="16" actId="47"/>
        <pc:sldMkLst>
          <pc:docMk/>
          <pc:sldMk cId="1115144016" sldId="308"/>
        </pc:sldMkLst>
      </pc:sldChg>
      <pc:sldChg chg="del">
        <pc:chgData name="Sanja Ćorić" userId="ed8562d8-ed05-4902-96da-8e62c6fcbec9" providerId="ADAL" clId="{744B0E41-985E-45F2-B001-98393F630539}" dt="2021-04-02T06:54:47.064" v="17" actId="47"/>
        <pc:sldMkLst>
          <pc:docMk/>
          <pc:sldMk cId="2495576393" sldId="309"/>
        </pc:sldMkLst>
      </pc:sldChg>
      <pc:sldChg chg="del">
        <pc:chgData name="Sanja Ćorić" userId="ed8562d8-ed05-4902-96da-8e62c6fcbec9" providerId="ADAL" clId="{744B0E41-985E-45F2-B001-98393F630539}" dt="2021-04-02T06:54:47.846" v="18" actId="47"/>
        <pc:sldMkLst>
          <pc:docMk/>
          <pc:sldMk cId="1608954262" sldId="310"/>
        </pc:sldMkLst>
      </pc:sldChg>
      <pc:sldChg chg="del">
        <pc:chgData name="Sanja Ćorić" userId="ed8562d8-ed05-4902-96da-8e62c6fcbec9" providerId="ADAL" clId="{744B0E41-985E-45F2-B001-98393F630539}" dt="2021-04-02T06:53:15.439" v="1" actId="47"/>
        <pc:sldMkLst>
          <pc:docMk/>
          <pc:sldMk cId="45811150" sldId="315"/>
        </pc:sldMkLst>
      </pc:sldChg>
      <pc:sldChg chg="del">
        <pc:chgData name="Sanja Ćorić" userId="ed8562d8-ed05-4902-96da-8e62c6fcbec9" providerId="ADAL" clId="{744B0E41-985E-45F2-B001-98393F630539}" dt="2021-04-02T06:53:16.137" v="2" actId="47"/>
        <pc:sldMkLst>
          <pc:docMk/>
          <pc:sldMk cId="1316590157" sldId="316"/>
        </pc:sldMkLst>
      </pc:sldChg>
      <pc:sldChg chg="del">
        <pc:chgData name="Sanja Ćorić" userId="ed8562d8-ed05-4902-96da-8e62c6fcbec9" providerId="ADAL" clId="{744B0E41-985E-45F2-B001-98393F630539}" dt="2021-04-02T06:53:16.692" v="3" actId="47"/>
        <pc:sldMkLst>
          <pc:docMk/>
          <pc:sldMk cId="2468396563" sldId="317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značba mesta glav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l-SI"/>
          </a:p>
        </p:txBody>
      </p:sp>
      <p:sp>
        <p:nvSpPr>
          <p:cNvPr id="3" name="Označba mesta datum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4DCB4C-2857-4604-98AF-4C05001E626C}" type="datetimeFigureOut">
              <a:rPr lang="sl-SI" smtClean="0"/>
              <a:t>15. 02. 2024</a:t>
            </a:fld>
            <a:endParaRPr lang="sl-SI"/>
          </a:p>
        </p:txBody>
      </p:sp>
      <p:sp>
        <p:nvSpPr>
          <p:cNvPr id="4" name="Označba mesta stranske slik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l-SI"/>
          </a:p>
        </p:txBody>
      </p:sp>
      <p:sp>
        <p:nvSpPr>
          <p:cNvPr id="5" name="Označba mesta opomb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sl-SI"/>
              <a:t>Uredite sloge besedila matrice</a:t>
            </a:r>
          </a:p>
          <a:p>
            <a:pPr lvl="1"/>
            <a:r>
              <a:rPr lang="sl-SI"/>
              <a:t>Druga raven</a:t>
            </a:r>
          </a:p>
          <a:p>
            <a:pPr lvl="2"/>
            <a:r>
              <a:rPr lang="sl-SI"/>
              <a:t>Tretja raven</a:t>
            </a:r>
          </a:p>
          <a:p>
            <a:pPr lvl="3"/>
            <a:r>
              <a:rPr lang="sl-SI"/>
              <a:t>Četrta raven</a:t>
            </a:r>
          </a:p>
          <a:p>
            <a:pPr lvl="4"/>
            <a:r>
              <a:rPr lang="sl-SI"/>
              <a:t>Peta raven</a:t>
            </a:r>
          </a:p>
        </p:txBody>
      </p:sp>
      <p:sp>
        <p:nvSpPr>
          <p:cNvPr id="6" name="Označba mesta no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l-SI"/>
          </a:p>
        </p:txBody>
      </p:sp>
      <p:sp>
        <p:nvSpPr>
          <p:cNvPr id="7" name="Označba mesta številke diapoz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BE9674-98F7-4818-AEF1-ACBEAD1DA74A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22541252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značba mesta stranske slik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Označba mesta opomb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l-SI" dirty="0"/>
          </a:p>
        </p:txBody>
      </p:sp>
      <p:sp>
        <p:nvSpPr>
          <p:cNvPr id="4" name="Označba mesta številke diapoz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BE9674-98F7-4818-AEF1-ACBEAD1DA74A}" type="slidenum">
              <a:rPr lang="sl-SI" smtClean="0"/>
              <a:t>3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23295021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white">
          <a:xfrm>
            <a:off x="0" y="5971032"/>
            <a:ext cx="12192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0" name="Rectangle 9"/>
          <p:cNvSpPr/>
          <p:nvPr/>
        </p:nvSpPr>
        <p:spPr>
          <a:xfrm>
            <a:off x="-12192" y="6053328"/>
            <a:ext cx="2999232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1" name="Rectangle 10"/>
          <p:cNvSpPr/>
          <p:nvPr/>
        </p:nvSpPr>
        <p:spPr>
          <a:xfrm>
            <a:off x="3145536" y="6044184"/>
            <a:ext cx="90464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3149600" y="4038600"/>
            <a:ext cx="8636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3149600" y="6050037"/>
            <a:ext cx="89408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101600" y="6068699"/>
            <a:ext cx="27432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2/15/2024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780524" y="236539"/>
            <a:ext cx="78232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10668000" y="228600"/>
            <a:ext cx="11176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2317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9606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37600" y="609601"/>
            <a:ext cx="2743200" cy="5516563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609600"/>
            <a:ext cx="7416800" cy="5516564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737600" y="6248403"/>
            <a:ext cx="2946400" cy="365125"/>
          </a:xfr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2/15/2024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9602" y="6248208"/>
            <a:ext cx="7431311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 bwMode="white">
          <a:xfrm>
            <a:off x="8128424" y="0"/>
            <a:ext cx="42672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8" name="Rectangle 7"/>
          <p:cNvSpPr/>
          <p:nvPr/>
        </p:nvSpPr>
        <p:spPr>
          <a:xfrm>
            <a:off x="8189384" y="609600"/>
            <a:ext cx="3048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9" name="Rectangle 8"/>
          <p:cNvSpPr/>
          <p:nvPr/>
        </p:nvSpPr>
        <p:spPr>
          <a:xfrm>
            <a:off x="8189384" y="0"/>
            <a:ext cx="3048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8075084" y="103716"/>
            <a:ext cx="533400" cy="325968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0594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6864" y="228600"/>
            <a:ext cx="10871200" cy="9906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816864" y="1600200"/>
            <a:ext cx="10871200" cy="44958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3554774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28801" y="2743200"/>
            <a:ext cx="9497484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Rectangle 6"/>
          <p:cNvSpPr/>
          <p:nvPr/>
        </p:nvSpPr>
        <p:spPr bwMode="white">
          <a:xfrm>
            <a:off x="0" y="1524000"/>
            <a:ext cx="12192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8" name="Rectangle 7"/>
          <p:cNvSpPr/>
          <p:nvPr/>
        </p:nvSpPr>
        <p:spPr>
          <a:xfrm>
            <a:off x="0" y="1600200"/>
            <a:ext cx="17272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9" name="Rectangle 8"/>
          <p:cNvSpPr/>
          <p:nvPr/>
        </p:nvSpPr>
        <p:spPr>
          <a:xfrm>
            <a:off x="1828800" y="1600200"/>
            <a:ext cx="103632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1600200"/>
            <a:ext cx="1016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2/15/2024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7272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2786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812800" y="1589567"/>
            <a:ext cx="5181600" cy="4572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459868" y="1589567"/>
            <a:ext cx="5181600" cy="4572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1D8BD707-D9CF-40AE-B4C6-C98DA3205C09}" type="datetimeFigureOut">
              <a:rPr lang="en-US" smtClean="0"/>
              <a:pPr/>
              <a:t>2/15/2024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3267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1200" y="273050"/>
            <a:ext cx="108712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812800" y="2438400"/>
            <a:ext cx="5181600" cy="35814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6400800" y="2438400"/>
            <a:ext cx="5181600" cy="35814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1D8BD707-D9CF-40AE-B4C6-C98DA3205C09}" type="datetimeFigureOut">
              <a:rPr lang="en-US" smtClean="0"/>
              <a:pPr/>
              <a:t>2/15/2024</a:t>
            </a:fld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US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"/>
          </p:nvPr>
        </p:nvSpPr>
        <p:spPr>
          <a:xfrm>
            <a:off x="812800" y="1752600"/>
            <a:ext cx="51816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3"/>
          </p:nvPr>
        </p:nvSpPr>
        <p:spPr>
          <a:xfrm>
            <a:off x="6400800" y="1752600"/>
            <a:ext cx="51816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82959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9195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711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6646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273050"/>
            <a:ext cx="107696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812800" y="1752600"/>
            <a:ext cx="21336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3149600" y="1752600"/>
            <a:ext cx="8534400" cy="44196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30272839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33600" y="5486400"/>
            <a:ext cx="97536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8" name="Rectangle 7"/>
          <p:cNvSpPr/>
          <p:nvPr/>
        </p:nvSpPr>
        <p:spPr bwMode="white">
          <a:xfrm>
            <a:off x="-12192" y="4572000"/>
            <a:ext cx="12192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9" name="Rectangle 8"/>
          <p:cNvSpPr/>
          <p:nvPr/>
        </p:nvSpPr>
        <p:spPr>
          <a:xfrm>
            <a:off x="-12192" y="4663440"/>
            <a:ext cx="195072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0" name="Rectangle 9"/>
          <p:cNvSpPr/>
          <p:nvPr/>
        </p:nvSpPr>
        <p:spPr>
          <a:xfrm>
            <a:off x="2060448" y="4654296"/>
            <a:ext cx="10131552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3600" y="4648200"/>
            <a:ext cx="97536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1" name="Rectangle 10"/>
          <p:cNvSpPr/>
          <p:nvPr/>
        </p:nvSpPr>
        <p:spPr bwMode="white">
          <a:xfrm>
            <a:off x="1930400" y="0"/>
            <a:ext cx="134112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8331200" y="6248401"/>
            <a:ext cx="3556000" cy="365125"/>
          </a:xfrm>
        </p:spPr>
        <p:txBody>
          <a:bodyPr rtlCol="0"/>
          <a:lstStyle/>
          <a:p>
            <a:fld id="{1D8BD707-D9CF-40AE-B4C6-C98DA3205C09}" type="datetimeFigureOut">
              <a:rPr lang="en-US" smtClean="0"/>
              <a:pPr/>
              <a:t>2/15/2024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9304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2133600" y="6248207"/>
            <a:ext cx="6096000" cy="365125"/>
          </a:xfrm>
        </p:spPr>
        <p:txBody>
          <a:bodyPr rtlCol="0"/>
          <a:lstStyle/>
          <a:p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080768" y="0"/>
            <a:ext cx="10111232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40797408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812800" y="228600"/>
            <a:ext cx="108712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816864" y="1600200"/>
            <a:ext cx="10871200" cy="45262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8128000" y="6248401"/>
            <a:ext cx="3556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2/15/2024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812801" y="6248207"/>
            <a:ext cx="7228111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Rectangle 6"/>
          <p:cNvSpPr/>
          <p:nvPr/>
        </p:nvSpPr>
        <p:spPr bwMode="white">
          <a:xfrm>
            <a:off x="0" y="1234440"/>
            <a:ext cx="12192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8" name="Rectangle 7"/>
          <p:cNvSpPr/>
          <p:nvPr/>
        </p:nvSpPr>
        <p:spPr>
          <a:xfrm>
            <a:off x="0" y="1280160"/>
            <a:ext cx="7112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9" name="Rectangle 8"/>
          <p:cNvSpPr/>
          <p:nvPr/>
        </p:nvSpPr>
        <p:spPr>
          <a:xfrm>
            <a:off x="787400" y="1280160"/>
            <a:ext cx="1140460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0" y="1272222"/>
            <a:ext cx="7112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6867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0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0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0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0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jpeg"/><Relationship Id="rId4" Type="http://schemas.openxmlformats.org/officeDocument/2006/relationships/image" Target="../media/image33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hyperlink" Target="https://www.youtube.com/watch?v=1Evwgu369Jw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slov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l-SI" sz="5400" dirty="0">
                <a:solidFill>
                  <a:schemeClr val="bg1">
                    <a:lumMod val="50000"/>
                  </a:schemeClr>
                </a:solidFill>
              </a:rPr>
              <a:t>ČUSTVA</a:t>
            </a:r>
          </a:p>
        </p:txBody>
      </p:sp>
      <p:pic>
        <p:nvPicPr>
          <p:cNvPr id="5" name="Slika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0659" y="2736734"/>
            <a:ext cx="4952696" cy="3784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7764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Naslov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/>
              <a:t>Afekti in razpoloženja</a:t>
            </a:r>
          </a:p>
        </p:txBody>
      </p:sp>
      <p:sp>
        <p:nvSpPr>
          <p:cNvPr id="12" name="Označba mesta vsebine 11"/>
          <p:cNvSpPr>
            <a:spLocks noGrp="1"/>
          </p:cNvSpPr>
          <p:nvPr>
            <p:ph sz="quarter" idx="2"/>
          </p:nvPr>
        </p:nvSpPr>
        <p:spPr/>
        <p:txBody>
          <a:bodyPr>
            <a:normAutofit/>
          </a:bodyPr>
          <a:lstStyle/>
          <a:p>
            <a:r>
              <a:rPr lang="sl-SI" sz="2800" dirty="0"/>
              <a:t>Kratkotrajno, zelo močno čustvo, pri katerem je zmanjšan nadzor nad vedenjem.</a:t>
            </a:r>
          </a:p>
          <a:p>
            <a:r>
              <a:rPr lang="sl-SI" sz="2800" dirty="0"/>
              <a:t>Bes, panika, groza, evforija.</a:t>
            </a:r>
          </a:p>
        </p:txBody>
      </p:sp>
      <p:sp>
        <p:nvSpPr>
          <p:cNvPr id="14" name="Označba mesta vsebine 13"/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sl-SI" sz="2400" dirty="0"/>
              <a:t>Dolgotrajno šibko čustvo.</a:t>
            </a:r>
          </a:p>
          <a:p>
            <a:r>
              <a:rPr lang="sl-SI" sz="2400" dirty="0"/>
              <a:t>Nezadovoljstvo, potrtost, tesnobnost.</a:t>
            </a:r>
          </a:p>
          <a:p>
            <a:r>
              <a:rPr lang="sl-SI" sz="2400" dirty="0"/>
              <a:t>Trajajo nekaj ur do več dni.</a:t>
            </a:r>
          </a:p>
          <a:p>
            <a:r>
              <a:rPr lang="sl-SI" sz="2400" dirty="0"/>
              <a:t>Razvijejo se postopno, pogosto se ne zavedamo vzroka.</a:t>
            </a:r>
          </a:p>
          <a:p>
            <a:r>
              <a:rPr lang="sl-SI" sz="2400" dirty="0"/>
              <a:t>So čustvena podlaga našega vedenja.</a:t>
            </a:r>
          </a:p>
        </p:txBody>
      </p:sp>
      <p:sp>
        <p:nvSpPr>
          <p:cNvPr id="11" name="Označba mesta besedila 10"/>
          <p:cNvSpPr>
            <a:spLocks noGrp="1"/>
          </p:cNvSpPr>
          <p:nvPr>
            <p:ph type="body" sz="quarter" idx="1"/>
          </p:nvPr>
        </p:nvSpPr>
        <p:spPr/>
        <p:txBody>
          <a:bodyPr>
            <a:normAutofit/>
          </a:bodyPr>
          <a:lstStyle/>
          <a:p>
            <a:r>
              <a:rPr lang="sl-SI" sz="2800" dirty="0"/>
              <a:t>AFEKT</a:t>
            </a:r>
          </a:p>
        </p:txBody>
      </p:sp>
      <p:sp>
        <p:nvSpPr>
          <p:cNvPr id="13" name="Označba mesta besedila 1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sl-SI" sz="2800" dirty="0"/>
              <a:t>RAZPOLOŽENJE</a:t>
            </a:r>
          </a:p>
        </p:txBody>
      </p:sp>
      <p:pic>
        <p:nvPicPr>
          <p:cNvPr id="15" name="Slika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914" y="4506686"/>
            <a:ext cx="3553097" cy="1998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2878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/>
              <a:t>Kompleksnost</a:t>
            </a:r>
          </a:p>
        </p:txBody>
      </p:sp>
      <p:sp>
        <p:nvSpPr>
          <p:cNvPr id="3" name="Označba mesta vsebine 2"/>
          <p:cNvSpPr>
            <a:spLocks noGrp="1"/>
          </p:cNvSpPr>
          <p:nvPr>
            <p:ph sz="quarter" idx="2"/>
          </p:nvPr>
        </p:nvSpPr>
        <p:spPr/>
        <p:txBody>
          <a:bodyPr>
            <a:normAutofit/>
          </a:bodyPr>
          <a:lstStyle/>
          <a:p>
            <a:r>
              <a:rPr lang="sl-SI" sz="2400" dirty="0"/>
              <a:t>prirojena</a:t>
            </a:r>
          </a:p>
          <a:p>
            <a:r>
              <a:rPr lang="sl-SI" sz="2400" dirty="0"/>
              <a:t>univerzalna</a:t>
            </a:r>
          </a:p>
          <a:p>
            <a:r>
              <a:rPr lang="sl-SI" sz="2400" dirty="0"/>
              <a:t>tipični obrazni izrazi</a:t>
            </a:r>
          </a:p>
          <a:p>
            <a:r>
              <a:rPr lang="sl-SI" sz="2400" dirty="0"/>
              <a:t>prilagoditvena funkcija</a:t>
            </a:r>
          </a:p>
        </p:txBody>
      </p:sp>
      <p:sp>
        <p:nvSpPr>
          <p:cNvPr id="4" name="Označba mesta vsebine 3"/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sl-SI" sz="2400" dirty="0"/>
              <a:t>pojavijo se kasneje</a:t>
            </a:r>
          </a:p>
          <a:p>
            <a:r>
              <a:rPr lang="sl-SI" sz="2400" dirty="0"/>
              <a:t>odvisna od družbeno-kulturnih vplivov</a:t>
            </a:r>
          </a:p>
        </p:txBody>
      </p:sp>
      <p:sp>
        <p:nvSpPr>
          <p:cNvPr id="5" name="Označba mesta besedila 4"/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sl-SI" sz="2800" dirty="0"/>
              <a:t>OSNOVNA</a:t>
            </a:r>
            <a:endParaRPr lang="sl-SI" dirty="0"/>
          </a:p>
        </p:txBody>
      </p:sp>
      <p:sp>
        <p:nvSpPr>
          <p:cNvPr id="6" name="Označba mesta besedila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sl-SI" sz="2800" dirty="0"/>
              <a:t>KOMPLEKSNA</a:t>
            </a:r>
            <a:endParaRPr lang="sl-SI" dirty="0"/>
          </a:p>
        </p:txBody>
      </p:sp>
      <p:pic>
        <p:nvPicPr>
          <p:cNvPr id="7" name="Slika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4412" y="4229100"/>
            <a:ext cx="3175459" cy="2426289"/>
          </a:xfrm>
          <a:prstGeom prst="rect">
            <a:avLst/>
          </a:prstGeom>
        </p:spPr>
      </p:pic>
      <p:pic>
        <p:nvPicPr>
          <p:cNvPr id="8" name="Slika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3435532"/>
            <a:ext cx="2286000" cy="1700212"/>
          </a:xfrm>
          <a:prstGeom prst="rect">
            <a:avLst/>
          </a:prstGeom>
        </p:spPr>
      </p:pic>
      <p:pic>
        <p:nvPicPr>
          <p:cNvPr id="9" name="Slika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9616" y="4521789"/>
            <a:ext cx="2857500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069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/>
              <a:t>Osnovna čustva: STRAH</a:t>
            </a:r>
          </a:p>
        </p:txBody>
      </p:sp>
      <p:pic>
        <p:nvPicPr>
          <p:cNvPr id="4" name="Označba mesta vsebine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13263"/>
            <a:ext cx="6340728" cy="4495800"/>
          </a:xfrm>
        </p:spPr>
      </p:pic>
      <p:sp>
        <p:nvSpPr>
          <p:cNvPr id="5" name="PoljeZBesedilom 4"/>
          <p:cNvSpPr txBox="1"/>
          <p:nvPr/>
        </p:nvSpPr>
        <p:spPr>
          <a:xfrm>
            <a:off x="4219303" y="3317966"/>
            <a:ext cx="2233748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sl-SI" dirty="0">
                <a:solidFill>
                  <a:schemeClr val="bg1"/>
                </a:solidFill>
              </a:rPr>
              <a:t>Obrvi dvignjene in stisnjene skupaj</a:t>
            </a:r>
          </a:p>
        </p:txBody>
      </p:sp>
      <p:sp>
        <p:nvSpPr>
          <p:cNvPr id="6" name="PoljeZBesedilom 5"/>
          <p:cNvSpPr txBox="1"/>
          <p:nvPr/>
        </p:nvSpPr>
        <p:spPr>
          <a:xfrm>
            <a:off x="4219303" y="4173694"/>
            <a:ext cx="192024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sl-SI" dirty="0">
                <a:solidFill>
                  <a:schemeClr val="bg1"/>
                </a:solidFill>
              </a:rPr>
              <a:t>Dvignjene veke</a:t>
            </a:r>
          </a:p>
        </p:txBody>
      </p:sp>
      <p:sp>
        <p:nvSpPr>
          <p:cNvPr id="7" name="PoljeZBesedilom 6"/>
          <p:cNvSpPr txBox="1"/>
          <p:nvPr/>
        </p:nvSpPr>
        <p:spPr>
          <a:xfrm>
            <a:off x="4219303" y="4538505"/>
            <a:ext cx="223374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sl-SI" dirty="0">
                <a:solidFill>
                  <a:schemeClr val="bg1"/>
                </a:solidFill>
              </a:rPr>
              <a:t>Napetost pod očmi</a:t>
            </a:r>
          </a:p>
        </p:txBody>
      </p:sp>
      <p:sp>
        <p:nvSpPr>
          <p:cNvPr id="8" name="PoljeZBesedilom 7"/>
          <p:cNvSpPr txBox="1"/>
          <p:nvPr/>
        </p:nvSpPr>
        <p:spPr>
          <a:xfrm>
            <a:off x="4219303" y="4978734"/>
            <a:ext cx="2821577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sl-SI" dirty="0">
                <a:solidFill>
                  <a:schemeClr val="bg1"/>
                </a:solidFill>
              </a:rPr>
              <a:t>Ustnice rahlo vodoravno raztegnjene</a:t>
            </a:r>
          </a:p>
        </p:txBody>
      </p:sp>
      <p:sp>
        <p:nvSpPr>
          <p:cNvPr id="9" name="PoljeZBesedilom 8"/>
          <p:cNvSpPr txBox="1"/>
          <p:nvPr/>
        </p:nvSpPr>
        <p:spPr>
          <a:xfrm>
            <a:off x="3971108" y="2649302"/>
            <a:ext cx="1358537" cy="58477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sl-SI" sz="3200" dirty="0">
                <a:solidFill>
                  <a:schemeClr val="bg1"/>
                </a:solidFill>
              </a:rPr>
              <a:t>STRAH</a:t>
            </a:r>
            <a:endParaRPr lang="sl-SI" dirty="0">
              <a:solidFill>
                <a:schemeClr val="bg1"/>
              </a:solidFill>
            </a:endParaRPr>
          </a:p>
        </p:txBody>
      </p:sp>
      <p:sp>
        <p:nvSpPr>
          <p:cNvPr id="10" name="PoljeZBesedilom 9"/>
          <p:cNvSpPr txBox="1"/>
          <p:nvPr/>
        </p:nvSpPr>
        <p:spPr>
          <a:xfrm>
            <a:off x="7241176" y="2168626"/>
            <a:ext cx="4950823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l-SI" sz="2000" b="1" dirty="0"/>
              <a:t>Razvoj vsebine strahov: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l-SI" b="1" dirty="0"/>
              <a:t>3-4 leta</a:t>
            </a:r>
            <a:r>
              <a:rPr lang="sl-SI" dirty="0"/>
              <a:t>: ločitev od staršev, tema, male živali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l-SI" b="1" dirty="0"/>
              <a:t>5-6 leta</a:t>
            </a:r>
            <a:r>
              <a:rPr lang="sl-SI" dirty="0"/>
              <a:t>: naravni pojavi, domišljijska bitja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l-SI" b="1" dirty="0"/>
              <a:t>šolski otroci</a:t>
            </a:r>
            <a:r>
              <a:rPr lang="sl-SI" dirty="0"/>
              <a:t>: bolj realistični (poškodba, šola)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l-SI" b="1" dirty="0"/>
              <a:t>mladostniki</a:t>
            </a:r>
            <a:r>
              <a:rPr lang="sl-SI" dirty="0"/>
              <a:t>: socialni strahovi, storilnostni strahovi</a:t>
            </a:r>
          </a:p>
        </p:txBody>
      </p:sp>
      <p:sp>
        <p:nvSpPr>
          <p:cNvPr id="11" name="PoljeZBesedilom 10"/>
          <p:cNvSpPr txBox="1"/>
          <p:nvPr/>
        </p:nvSpPr>
        <p:spPr>
          <a:xfrm>
            <a:off x="4075610" y="1613263"/>
            <a:ext cx="68971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l-SI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Kadar je ogroženo nekaj, kar je za nas pomembno.</a:t>
            </a:r>
          </a:p>
        </p:txBody>
      </p:sp>
      <p:sp>
        <p:nvSpPr>
          <p:cNvPr id="12" name="PoljeZBesedilom 11"/>
          <p:cNvSpPr txBox="1"/>
          <p:nvPr/>
        </p:nvSpPr>
        <p:spPr>
          <a:xfrm>
            <a:off x="7225934" y="3928537"/>
            <a:ext cx="47635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l-SI" b="1" dirty="0"/>
              <a:t>Ustreznost:</a:t>
            </a:r>
          </a:p>
          <a:p>
            <a:r>
              <a:rPr lang="sl-SI" dirty="0"/>
              <a:t>V situacijah ogroženosti; spoprijemanje z nevarnostjo ali samozaščitno vedenje; boj ali beg</a:t>
            </a:r>
          </a:p>
        </p:txBody>
      </p:sp>
      <p:sp>
        <p:nvSpPr>
          <p:cNvPr id="13" name="PoljeZBesedilom 12"/>
          <p:cNvSpPr txBox="1"/>
          <p:nvPr/>
        </p:nvSpPr>
        <p:spPr>
          <a:xfrm>
            <a:off x="7241176" y="5103674"/>
            <a:ext cx="469392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l-SI" b="1" dirty="0"/>
              <a:t>Neustreznost: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l-SI" dirty="0"/>
              <a:t>preveč intenziven glede na stopnjo ogroženosti (panika, trema)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l-SI" dirty="0"/>
              <a:t>neutemeljen (fobije)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l-SI" dirty="0" err="1"/>
              <a:t>nedoživljanje</a:t>
            </a:r>
            <a:r>
              <a:rPr lang="sl-SI" dirty="0"/>
              <a:t> strahu v ogroženosti (tvegana vedenja)</a:t>
            </a:r>
          </a:p>
        </p:txBody>
      </p:sp>
    </p:spTree>
    <p:extLst>
      <p:ext uri="{BB962C8B-B14F-4D97-AF65-F5344CB8AC3E}">
        <p14:creationId xmlns:p14="http://schemas.microsoft.com/office/powerpoint/2010/main" val="42823173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/>
              <a:t>Osnovna čustva: JEZA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sl-SI" sz="2400" u="sng" dirty="0"/>
              <a:t>Izražamo</a:t>
            </a:r>
            <a:r>
              <a:rPr lang="sl-SI" sz="2400" dirty="0"/>
              <a:t>: moč, neodvisnost, uveljavljanje.</a:t>
            </a:r>
          </a:p>
          <a:p>
            <a:pPr marL="0" indent="0">
              <a:buNone/>
            </a:pPr>
            <a:r>
              <a:rPr lang="sl-SI" sz="2400" u="sng" dirty="0"/>
              <a:t>Pojavi se</a:t>
            </a:r>
            <a:r>
              <a:rPr lang="sl-SI" sz="2400" dirty="0"/>
              <a:t>: ko želimo </a:t>
            </a:r>
            <a:r>
              <a:rPr lang="sl-SI" sz="2400" b="1" dirty="0"/>
              <a:t>spremeniti okoliščine</a:t>
            </a:r>
            <a:r>
              <a:rPr lang="sl-SI" sz="2400" dirty="0"/>
              <a:t> v skladu s svojimi cilji (željami, vrednotami) in doživljamo, da smo </a:t>
            </a:r>
            <a:r>
              <a:rPr lang="sl-SI" sz="2400" b="1" dirty="0"/>
              <a:t>dovolj močni za spremembo.</a:t>
            </a:r>
            <a:endParaRPr lang="sl-SI" sz="2400" dirty="0"/>
          </a:p>
          <a:p>
            <a:pPr marL="0" indent="0">
              <a:buNone/>
            </a:pPr>
            <a:r>
              <a:rPr lang="sl-SI" sz="2400" u="sng" dirty="0"/>
              <a:t>Telesne spremembe</a:t>
            </a:r>
            <a:r>
              <a:rPr lang="sl-SI" sz="2400" dirty="0"/>
              <a:t>: pospešeno bitje srca, dihanje; povišanje telesne temperature, mišična napetost.</a:t>
            </a:r>
          </a:p>
          <a:p>
            <a:pPr marL="0" indent="0">
              <a:buNone/>
            </a:pPr>
            <a:r>
              <a:rPr lang="sl-SI" sz="2400" dirty="0"/>
              <a:t>Tehnike umiritve?</a:t>
            </a:r>
          </a:p>
          <a:p>
            <a:endParaRPr lang="sl-SI" sz="2400" dirty="0"/>
          </a:p>
        </p:txBody>
      </p:sp>
      <p:pic>
        <p:nvPicPr>
          <p:cNvPr id="5" name="Slika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9365" y="3335093"/>
            <a:ext cx="4970405" cy="320671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562" y="4538432"/>
            <a:ext cx="3160235" cy="2103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3114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/>
              <a:t>Osnovna čustva: VESELJE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sl-SI" sz="2000" u="sng" dirty="0"/>
              <a:t>Pojavi se</a:t>
            </a:r>
            <a:r>
              <a:rPr lang="sl-SI" sz="2000" dirty="0"/>
              <a:t>: kadar se nam izpolni želja, ko dosežemo cilj ali se mu približamo</a:t>
            </a:r>
          </a:p>
          <a:p>
            <a:pPr marL="0" indent="0">
              <a:buNone/>
            </a:pPr>
            <a:r>
              <a:rPr lang="sl-SI" sz="2000" dirty="0"/>
              <a:t>	otroci: praznovanja, izleti, darila</a:t>
            </a:r>
          </a:p>
          <a:p>
            <a:pPr marL="0" indent="0">
              <a:buNone/>
            </a:pPr>
            <a:r>
              <a:rPr lang="sl-SI" sz="2000" dirty="0"/>
              <a:t>	mladostniki: uspešnost, sprejemanje drugih</a:t>
            </a:r>
          </a:p>
          <a:p>
            <a:pPr marL="0" indent="0">
              <a:buNone/>
            </a:pPr>
            <a:r>
              <a:rPr lang="sl-SI" sz="2000" u="sng" dirty="0"/>
              <a:t>Funkcija</a:t>
            </a:r>
            <a:r>
              <a:rPr lang="sl-SI" sz="2000" dirty="0"/>
              <a:t>: motivira, usmerja k situacijam, v katerih doživljamo pozitivna čustva; ko smo veseli, smo bolj pripravljeni sodelovati, pomagati, se počutimo bolj varno</a:t>
            </a:r>
            <a:endParaRPr lang="sl-SI" sz="2000" u="sng" dirty="0"/>
          </a:p>
        </p:txBody>
      </p:sp>
      <p:pic>
        <p:nvPicPr>
          <p:cNvPr id="4" name="Slika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6009" y="3475566"/>
            <a:ext cx="4561156" cy="309614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655" y="3632886"/>
            <a:ext cx="4402284" cy="2934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5193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/>
              <a:t>Osnovna čustva: ŽALOST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sl-SI" sz="2400" u="sng" dirty="0"/>
              <a:t>Pojavi se</a:t>
            </a:r>
            <a:r>
              <a:rPr lang="sl-SI" sz="2400" dirty="0"/>
              <a:t>: ko izgubimo nekaj za nas pomembnega (ljubljena oseba, žival, predmet, materialna dobrina, socialni položaj, zdravje, ...)</a:t>
            </a:r>
          </a:p>
          <a:p>
            <a:r>
              <a:rPr lang="sl-SI" sz="2400" dirty="0"/>
              <a:t>usmerjena v preteklost (za razliko od strahu, ki je usmerjen v prihodnost)</a:t>
            </a:r>
          </a:p>
          <a:p>
            <a:r>
              <a:rPr lang="sl-SI" sz="2400" dirty="0"/>
              <a:t>vdanost glede dogodka (za razliko od jeze, pri kateri želimo spremeniti okoliščine)</a:t>
            </a:r>
          </a:p>
          <a:p>
            <a:endParaRPr lang="sl-SI" sz="2400" dirty="0"/>
          </a:p>
          <a:p>
            <a:pPr marL="0" indent="0">
              <a:buNone/>
            </a:pPr>
            <a:r>
              <a:rPr lang="sl-SI" sz="2000" dirty="0"/>
              <a:t>ŽALOVANJE = navajanje na izgubo, ki poteka skozi obdobja</a:t>
            </a:r>
          </a:p>
          <a:p>
            <a:pPr marL="457200" indent="-457200">
              <a:buAutoNum type="arabicPeriod"/>
            </a:pPr>
            <a:r>
              <a:rPr lang="sl-SI" sz="2000" dirty="0"/>
              <a:t>šok</a:t>
            </a:r>
          </a:p>
          <a:p>
            <a:pPr marL="457200" indent="-457200">
              <a:buAutoNum type="arabicPeriod"/>
            </a:pPr>
            <a:r>
              <a:rPr lang="sl-SI" sz="2000" dirty="0"/>
              <a:t>zanikanje</a:t>
            </a:r>
          </a:p>
          <a:p>
            <a:pPr marL="457200" indent="-457200">
              <a:buAutoNum type="arabicPeriod"/>
            </a:pPr>
            <a:r>
              <a:rPr lang="sl-SI" sz="2000" dirty="0"/>
              <a:t>jeza</a:t>
            </a:r>
          </a:p>
          <a:p>
            <a:pPr marL="457200" indent="-457200">
              <a:buAutoNum type="arabicPeriod"/>
            </a:pPr>
            <a:r>
              <a:rPr lang="sl-SI" sz="2000" dirty="0"/>
              <a:t>pogajanje</a:t>
            </a:r>
          </a:p>
          <a:p>
            <a:pPr marL="457200" indent="-457200">
              <a:buAutoNum type="arabicPeriod"/>
            </a:pPr>
            <a:r>
              <a:rPr lang="sl-SI" sz="2000" dirty="0"/>
              <a:t>žalost</a:t>
            </a:r>
          </a:p>
          <a:p>
            <a:pPr marL="457200" indent="-457200">
              <a:buAutoNum type="arabicPeriod"/>
            </a:pPr>
            <a:r>
              <a:rPr lang="sl-SI" sz="2000" dirty="0"/>
              <a:t>sprejetje izgube</a:t>
            </a:r>
          </a:p>
        </p:txBody>
      </p:sp>
      <p:pic>
        <p:nvPicPr>
          <p:cNvPr id="4" name="Slika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5182" y="3492049"/>
            <a:ext cx="4114910" cy="2638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1238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/>
              <a:t>Osnovna čustva: PRESENEČENJE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sl-SI" sz="2000" dirty="0"/>
              <a:t>= odziv na nepričakovano.</a:t>
            </a:r>
          </a:p>
          <a:p>
            <a:pPr marL="0" indent="0">
              <a:buNone/>
            </a:pPr>
            <a:r>
              <a:rPr lang="sl-SI" sz="2000" u="sng" dirty="0"/>
              <a:t>Pojavi se</a:t>
            </a:r>
            <a:r>
              <a:rPr lang="sl-SI" sz="2000" dirty="0"/>
              <a:t>: ko nenadoma ugotovimo, da ima določen objekt/situacija drugo kvaliteto, kot smo pričakovali.</a:t>
            </a:r>
          </a:p>
          <a:p>
            <a:pPr marL="0" indent="0">
              <a:buNone/>
            </a:pPr>
            <a:r>
              <a:rPr lang="sl-SI" sz="2000" u="sng" dirty="0"/>
              <a:t>Funkcija</a:t>
            </a:r>
            <a:r>
              <a:rPr lang="sl-SI" sz="2000" dirty="0"/>
              <a:t>: prekiniti trenutno dejavnost in se osredotočiti na novo, potencialno pomembno zadevo.</a:t>
            </a:r>
          </a:p>
          <a:p>
            <a:pPr marL="0" indent="0">
              <a:buNone/>
            </a:pPr>
            <a:r>
              <a:rPr lang="sl-SI" sz="2000" u="sng" dirty="0"/>
              <a:t>Fiziološki odziv</a:t>
            </a:r>
            <a:r>
              <a:rPr lang="sl-SI" sz="2000" dirty="0"/>
              <a:t>: </a:t>
            </a:r>
          </a:p>
          <a:p>
            <a:r>
              <a:rPr lang="sl-SI" sz="2000" dirty="0"/>
              <a:t>napetost mišic, najbolj vratu; </a:t>
            </a:r>
          </a:p>
          <a:p>
            <a:r>
              <a:rPr lang="sl-SI" sz="2000" dirty="0"/>
              <a:t>če je presenečenje intenzivno, sproži „boj ali beg“ reakcijo</a:t>
            </a:r>
          </a:p>
          <a:p>
            <a:pPr marL="0" indent="0">
              <a:buNone/>
            </a:pPr>
            <a:r>
              <a:rPr lang="sl-SI" sz="2000" u="sng" dirty="0"/>
              <a:t>Vrednostni vidik</a:t>
            </a:r>
            <a:r>
              <a:rPr lang="sl-SI" sz="2000" dirty="0"/>
              <a:t>: prijetno ali neprijetno</a:t>
            </a:r>
          </a:p>
          <a:p>
            <a:pPr marL="0" indent="0">
              <a:buNone/>
            </a:pPr>
            <a:endParaRPr lang="sl-SI" dirty="0"/>
          </a:p>
          <a:p>
            <a:pPr marL="0" indent="0">
              <a:buNone/>
            </a:pPr>
            <a:endParaRPr lang="sl-SI" dirty="0"/>
          </a:p>
          <a:p>
            <a:pPr marL="0" indent="0">
              <a:buNone/>
            </a:pPr>
            <a:endParaRPr lang="sl-SI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9805" y="2887980"/>
            <a:ext cx="4533900" cy="3208020"/>
          </a:xfrm>
          <a:prstGeom prst="rect">
            <a:avLst/>
          </a:prstGeom>
        </p:spPr>
      </p:pic>
      <p:pic>
        <p:nvPicPr>
          <p:cNvPr id="4" name="Slika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92" y="3998740"/>
            <a:ext cx="1831145" cy="274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0466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/>
              <a:t>Osnovna čustva: GNUS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sl-SI" sz="2000" u="sng" dirty="0"/>
              <a:t>Funkcija</a:t>
            </a:r>
            <a:r>
              <a:rPr lang="sl-SI" sz="2000" dirty="0"/>
              <a:t>: Varovanje organizma pred škodljivimi snovmi (okužbo, boleznijo).</a:t>
            </a:r>
          </a:p>
          <a:p>
            <a:pPr marL="0" indent="0">
              <a:buNone/>
            </a:pPr>
            <a:r>
              <a:rPr lang="sl-SI" sz="2000" u="sng" dirty="0"/>
              <a:t>Pojavi se</a:t>
            </a:r>
            <a:r>
              <a:rPr lang="sl-SI" sz="2000" dirty="0"/>
              <a:t>: ob stiku z nečistočo, neužitnostjo, telesnimi izločki, nekaterimi živalmi (insekti), ...</a:t>
            </a:r>
          </a:p>
          <a:p>
            <a:pPr marL="0" indent="0">
              <a:buNone/>
            </a:pPr>
            <a:r>
              <a:rPr lang="sl-SI" sz="2000" u="sng" dirty="0"/>
              <a:t>Fiziološki odziv</a:t>
            </a:r>
            <a:r>
              <a:rPr lang="sl-SI" sz="2000" dirty="0"/>
              <a:t>: pasivnost, upočasnjenost</a:t>
            </a:r>
          </a:p>
          <a:p>
            <a:pPr marL="0" indent="0">
              <a:buNone/>
            </a:pPr>
            <a:endParaRPr lang="sl-SI" sz="2000" dirty="0"/>
          </a:p>
          <a:p>
            <a:pPr marL="0" indent="0">
              <a:buNone/>
            </a:pPr>
            <a:r>
              <a:rPr lang="sl-SI" sz="2000" dirty="0"/>
              <a:t>Socialno-moralni gnus je naučen!</a:t>
            </a:r>
          </a:p>
          <a:p>
            <a:r>
              <a:rPr lang="sl-SI" sz="2000" dirty="0"/>
              <a:t>do moralnih kršitev ali socialnih skupin</a:t>
            </a:r>
          </a:p>
          <a:p>
            <a:r>
              <a:rPr lang="sl-SI" sz="2000" dirty="0"/>
              <a:t>razlike med kulturami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5639" y="2870019"/>
            <a:ext cx="4533900" cy="3208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0349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Naslov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/>
              <a:t>Izražanje in prepoznavanje čustev</a:t>
            </a:r>
          </a:p>
        </p:txBody>
      </p:sp>
      <p:sp>
        <p:nvSpPr>
          <p:cNvPr id="8" name="Označba mesta vsebine 7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sl-SI" dirty="0"/>
              <a:t>pomemben del nebesednega sporazumevanja</a:t>
            </a:r>
          </a:p>
          <a:p>
            <a:r>
              <a:rPr lang="sl-SI" dirty="0"/>
              <a:t>ključna sta dva vidika:</a:t>
            </a:r>
          </a:p>
          <a:p>
            <a:pPr lvl="1"/>
            <a:r>
              <a:rPr lang="sl-SI" dirty="0"/>
              <a:t>način govora in glas</a:t>
            </a:r>
          </a:p>
          <a:p>
            <a:pPr lvl="2"/>
            <a:r>
              <a:rPr lang="sl-SI" dirty="0"/>
              <a:t>višina, glasnost, barva glasu</a:t>
            </a:r>
          </a:p>
          <a:p>
            <a:pPr lvl="2"/>
            <a:r>
              <a:rPr lang="sl-SI" dirty="0"/>
              <a:t>hitrost in ritem govora</a:t>
            </a:r>
          </a:p>
          <a:p>
            <a:pPr lvl="2"/>
            <a:r>
              <a:rPr lang="sl-SI" dirty="0"/>
              <a:t>jok, smeh, žvižganje, vzdihovanje</a:t>
            </a:r>
          </a:p>
          <a:p>
            <a:pPr lvl="1"/>
            <a:r>
              <a:rPr lang="sl-SI" dirty="0"/>
              <a:t>govorica telesa</a:t>
            </a:r>
          </a:p>
          <a:p>
            <a:pPr lvl="2"/>
            <a:r>
              <a:rPr lang="sl-SI" dirty="0"/>
              <a:t>obrazni izrazi čustev oz. mimika obraza</a:t>
            </a:r>
          </a:p>
          <a:p>
            <a:pPr lvl="2"/>
            <a:r>
              <a:rPr lang="sl-SI" dirty="0"/>
              <a:t>stik s pogledom</a:t>
            </a:r>
          </a:p>
          <a:p>
            <a:pPr lvl="2"/>
            <a:r>
              <a:rPr lang="sl-SI" dirty="0"/>
              <a:t>kretnje</a:t>
            </a:r>
          </a:p>
          <a:p>
            <a:pPr lvl="2"/>
            <a:r>
              <a:rPr lang="sl-SI" dirty="0"/>
              <a:t>telesna drža</a:t>
            </a:r>
          </a:p>
          <a:p>
            <a:pPr lvl="2"/>
            <a:endParaRPr lang="sl-SI" dirty="0"/>
          </a:p>
        </p:txBody>
      </p:sp>
      <p:pic>
        <p:nvPicPr>
          <p:cNvPr id="9" name="Slika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0026" y="2050325"/>
            <a:ext cx="4417441" cy="2704556"/>
          </a:xfrm>
          <a:prstGeom prst="rect">
            <a:avLst/>
          </a:prstGeom>
        </p:spPr>
      </p:pic>
      <p:pic>
        <p:nvPicPr>
          <p:cNvPr id="10" name="Slika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9220" y="4888231"/>
            <a:ext cx="2846487" cy="1969769"/>
          </a:xfrm>
          <a:prstGeom prst="rect">
            <a:avLst/>
          </a:prstGeom>
        </p:spPr>
      </p:pic>
      <p:sp>
        <p:nvSpPr>
          <p:cNvPr id="11" name="PoljeZBesedilom 10"/>
          <p:cNvSpPr txBox="1"/>
          <p:nvPr/>
        </p:nvSpPr>
        <p:spPr>
          <a:xfrm>
            <a:off x="8869680" y="5586006"/>
            <a:ext cx="22990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l-SI" sz="2400" dirty="0"/>
              <a:t>VPLIV OKOLJA!</a:t>
            </a:r>
          </a:p>
        </p:txBody>
      </p:sp>
    </p:spTree>
    <p:extLst>
      <p:ext uri="{BB962C8B-B14F-4D97-AF65-F5344CB8AC3E}">
        <p14:creationId xmlns:p14="http://schemas.microsoft.com/office/powerpoint/2010/main" val="996395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/>
              <a:t>Pravila izražanja čustev</a:t>
            </a:r>
          </a:p>
        </p:txBody>
      </p:sp>
      <p:sp>
        <p:nvSpPr>
          <p:cNvPr id="3" name="Označba mesta vsebine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sl-SI" sz="2400" dirty="0"/>
              <a:t>v otroštvu se naučimo, </a:t>
            </a:r>
            <a:r>
              <a:rPr lang="sl-SI" sz="2400" b="1" dirty="0"/>
              <a:t>kako (način in intenzivnost</a:t>
            </a:r>
            <a:r>
              <a:rPr lang="sl-SI" sz="2400" dirty="0"/>
              <a:t>) je zaželeno izražati čustva:</a:t>
            </a:r>
          </a:p>
          <a:p>
            <a:pPr lvl="1"/>
            <a:r>
              <a:rPr lang="sl-SI" sz="2100" dirty="0"/>
              <a:t>individualistične kulture: intenzivnejši in daljši izrazi čustev; manj zadržano</a:t>
            </a:r>
          </a:p>
          <a:p>
            <a:pPr lvl="1"/>
            <a:endParaRPr lang="sl-SI" sz="2400" dirty="0"/>
          </a:p>
          <a:p>
            <a:r>
              <a:rPr lang="sl-SI" sz="2400" dirty="0"/>
              <a:t>pomembne kulturne razlike v </a:t>
            </a:r>
            <a:r>
              <a:rPr lang="sl-SI" sz="2400" b="1" dirty="0"/>
              <a:t>zaželenosti izražanja </a:t>
            </a:r>
            <a:r>
              <a:rPr lang="sl-SI" sz="2400" dirty="0"/>
              <a:t>posameznih čustev:</a:t>
            </a:r>
          </a:p>
          <a:p>
            <a:pPr lvl="1"/>
            <a:r>
              <a:rPr lang="sl-SI" sz="2100" dirty="0"/>
              <a:t>individualistične: jeza (povezana s </a:t>
            </a:r>
            <a:r>
              <a:rPr lang="sl-SI" sz="2100" dirty="0" err="1"/>
              <a:t>samouveljavljanjem</a:t>
            </a:r>
            <a:r>
              <a:rPr lang="sl-SI" sz="2100" dirty="0"/>
              <a:t>); </a:t>
            </a:r>
          </a:p>
          <a:p>
            <a:pPr marL="365760" lvl="1" indent="0">
              <a:buNone/>
            </a:pPr>
            <a:r>
              <a:rPr lang="sl-SI" sz="2100" dirty="0"/>
              <a:t>	primer: Japonska vs. ZDA: razlike že pri 11-mesečnih dojenčkih</a:t>
            </a:r>
          </a:p>
          <a:p>
            <a:pPr lvl="1"/>
            <a:r>
              <a:rPr lang="sl-SI" sz="2100" dirty="0"/>
              <a:t>kolektivistične: spoštovanje, sram</a:t>
            </a:r>
          </a:p>
          <a:p>
            <a:pPr lvl="1"/>
            <a:endParaRPr lang="sl-SI" sz="2100" dirty="0"/>
          </a:p>
          <a:p>
            <a:r>
              <a:rPr lang="sl-SI" sz="2400" b="1" dirty="0"/>
              <a:t>kdaj</a:t>
            </a:r>
            <a:r>
              <a:rPr lang="sl-SI" sz="2400" dirty="0"/>
              <a:t> je čustvo primerno in zaželeno izražati</a:t>
            </a:r>
          </a:p>
          <a:p>
            <a:pPr lvl="1"/>
            <a:r>
              <a:rPr lang="sl-SI" b="1" dirty="0"/>
              <a:t>žalost:</a:t>
            </a:r>
            <a:r>
              <a:rPr lang="sl-SI" dirty="0"/>
              <a:t> </a:t>
            </a:r>
            <a:r>
              <a:rPr lang="sl-SI" sz="2100" dirty="0"/>
              <a:t>izguba, slovo, ločitev (pričakovano in spodbujeno); ne pa tudi neuspeh v šoli ali pri delu (osebnostna in čustvena nezrelost posameznika)</a:t>
            </a:r>
          </a:p>
          <a:p>
            <a:pPr lvl="1"/>
            <a:endParaRPr lang="sl-SI" dirty="0"/>
          </a:p>
          <a:p>
            <a:pPr lvl="2"/>
            <a:endParaRPr lang="sl-SI" dirty="0"/>
          </a:p>
        </p:txBody>
      </p:sp>
      <p:pic>
        <p:nvPicPr>
          <p:cNvPr id="4" name="Slika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0159" y="3207434"/>
            <a:ext cx="2457157" cy="1842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8095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lika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1559" y="3001657"/>
            <a:ext cx="4386399" cy="2034382"/>
          </a:xfrm>
          <a:prstGeom prst="rect">
            <a:avLst/>
          </a:prstGeom>
        </p:spPr>
      </p:pic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/>
              <a:t>Kaj so čustva?</a:t>
            </a:r>
          </a:p>
        </p:txBody>
      </p:sp>
      <p:sp>
        <p:nvSpPr>
          <p:cNvPr id="3" name="Označba mesta vsebine 2"/>
          <p:cNvSpPr>
            <a:spLocks noGrp="1"/>
          </p:cNvSpPr>
          <p:nvPr>
            <p:ph sz="quarter" idx="1"/>
          </p:nvPr>
        </p:nvSpPr>
        <p:spPr>
          <a:xfrm>
            <a:off x="816864" y="1747779"/>
            <a:ext cx="10871200" cy="4495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sl-SI" dirty="0"/>
              <a:t>Čustva so procesi, ki izražajo človekov </a:t>
            </a:r>
            <a:r>
              <a:rPr lang="sl-SI" b="1" dirty="0"/>
              <a:t>vrednostni odnos </a:t>
            </a:r>
            <a:r>
              <a:rPr lang="sl-SI" dirty="0"/>
              <a:t>do zunanjega sveta ali samega sebe (do objekta čustev). </a:t>
            </a:r>
          </a:p>
          <a:p>
            <a:pPr marL="0" indent="0">
              <a:buNone/>
            </a:pPr>
            <a:r>
              <a:rPr lang="sl-SI" dirty="0"/>
              <a:t>Vključujejo fiziološke, kognitivne in izrazne komponente.</a:t>
            </a:r>
          </a:p>
          <a:p>
            <a:pPr marL="0" indent="0">
              <a:buNone/>
            </a:pPr>
            <a:endParaRPr lang="sl-SI" sz="2800" dirty="0"/>
          </a:p>
          <a:p>
            <a:pPr marL="0" indent="0">
              <a:buNone/>
            </a:pPr>
            <a:endParaRPr lang="sl-SI" sz="2800" dirty="0"/>
          </a:p>
          <a:p>
            <a:pPr marL="0" indent="0">
              <a:buNone/>
            </a:pPr>
            <a:endParaRPr lang="sl-SI" sz="2800" dirty="0"/>
          </a:p>
          <a:p>
            <a:pPr marL="0" indent="0">
              <a:buNone/>
            </a:pPr>
            <a:endParaRPr lang="sl-SI" sz="2400" dirty="0"/>
          </a:p>
          <a:p>
            <a:pPr marL="0" indent="0">
              <a:buNone/>
            </a:pPr>
            <a:r>
              <a:rPr lang="sl-SI" sz="2400" dirty="0"/>
              <a:t>Čustva doživljamo v okoliščinah, ki jih ocenimo kot (subjektivno) pomembne</a:t>
            </a:r>
            <a:r>
              <a:rPr lang="sl-SI" sz="2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908964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/>
              <a:t>Pravila izražanja čustev: spolna specifičnost</a:t>
            </a:r>
          </a:p>
        </p:txBody>
      </p:sp>
      <p:pic>
        <p:nvPicPr>
          <p:cNvPr id="4" name="Označba mesta vsebine 3"/>
          <p:cNvPicPr>
            <a:picLocks noGrp="1" noChangeAspect="1"/>
          </p:cNvPicPr>
          <p:nvPr>
            <p:ph sz="quarter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5400" y="1514702"/>
            <a:ext cx="3592538" cy="2395025"/>
          </a:xfrm>
        </p:spPr>
      </p:pic>
      <p:pic>
        <p:nvPicPr>
          <p:cNvPr id="5" name="Slika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606" y="1932548"/>
            <a:ext cx="6491363" cy="4327575"/>
          </a:xfrm>
          <a:prstGeom prst="rect">
            <a:avLst/>
          </a:prstGeom>
        </p:spPr>
      </p:pic>
      <p:pic>
        <p:nvPicPr>
          <p:cNvPr id="6" name="Slika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1610" y="4205230"/>
            <a:ext cx="3607593" cy="2403559"/>
          </a:xfrm>
          <a:prstGeom prst="rect">
            <a:avLst/>
          </a:prstGeom>
        </p:spPr>
      </p:pic>
      <p:pic>
        <p:nvPicPr>
          <p:cNvPr id="7" name="Slika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168" y="1810205"/>
            <a:ext cx="3755642" cy="2489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3497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/>
              <a:t>Čustvena zrelost</a:t>
            </a:r>
          </a:p>
        </p:txBody>
      </p:sp>
      <p:sp>
        <p:nvSpPr>
          <p:cNvPr id="3" name="Označba mesta vsebine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sl-SI" dirty="0"/>
              <a:t>ustrezen čustveni razvoj</a:t>
            </a:r>
          </a:p>
          <a:p>
            <a:pPr marL="0" indent="0" algn="ctr">
              <a:buNone/>
            </a:pPr>
            <a:endParaRPr lang="sl-SI" dirty="0">
              <a:sym typeface="Wingdings" panose="05000000000000000000" pitchFamily="2" charset="2"/>
            </a:endParaRPr>
          </a:p>
          <a:p>
            <a:pPr marL="0" indent="0" algn="ctr">
              <a:buNone/>
            </a:pPr>
            <a:endParaRPr lang="sl-SI" dirty="0">
              <a:sym typeface="Wingdings" panose="05000000000000000000" pitchFamily="2" charset="2"/>
            </a:endParaRPr>
          </a:p>
          <a:p>
            <a:pPr marL="0" indent="0" algn="ctr">
              <a:buNone/>
            </a:pPr>
            <a:r>
              <a:rPr lang="sl-SI" dirty="0">
                <a:sym typeface="Wingdings" panose="05000000000000000000" pitchFamily="2" charset="2"/>
              </a:rPr>
              <a:t>čustvena zrelost</a:t>
            </a:r>
          </a:p>
          <a:p>
            <a:pPr lvl="1" algn="ctr"/>
            <a:r>
              <a:rPr lang="sl-SI" dirty="0">
                <a:sym typeface="Wingdings" panose="05000000000000000000" pitchFamily="2" charset="2"/>
              </a:rPr>
              <a:t>ustreznost čustev okoliščinam</a:t>
            </a:r>
          </a:p>
          <a:p>
            <a:pPr lvl="1" algn="ctr"/>
            <a:r>
              <a:rPr lang="sl-SI" dirty="0">
                <a:sym typeface="Wingdings" panose="05000000000000000000" pitchFamily="2" charset="2"/>
              </a:rPr>
              <a:t>zmožnost uravnavanja doživljanja in izražanja čustev</a:t>
            </a:r>
          </a:p>
          <a:p>
            <a:pPr lvl="1" algn="ctr"/>
            <a:r>
              <a:rPr lang="sl-SI" dirty="0">
                <a:sym typeface="Wingdings" panose="05000000000000000000" pitchFamily="2" charset="2"/>
              </a:rPr>
              <a:t>raznovrstnost in kompleksnost čustvovanja</a:t>
            </a:r>
            <a:endParaRPr lang="sl-SI" dirty="0"/>
          </a:p>
        </p:txBody>
      </p:sp>
      <p:sp>
        <p:nvSpPr>
          <p:cNvPr id="4" name="Puščica dol 3"/>
          <p:cNvSpPr/>
          <p:nvPr/>
        </p:nvSpPr>
        <p:spPr>
          <a:xfrm>
            <a:off x="5840984" y="2096591"/>
            <a:ext cx="822960" cy="11887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l-SI"/>
          </a:p>
        </p:txBody>
      </p:sp>
      <p:pic>
        <p:nvPicPr>
          <p:cNvPr id="5" name="Slika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886" y="2148841"/>
            <a:ext cx="3500846" cy="1750423"/>
          </a:xfrm>
          <a:prstGeom prst="rect">
            <a:avLst/>
          </a:prstGeom>
        </p:spPr>
      </p:pic>
      <p:pic>
        <p:nvPicPr>
          <p:cNvPr id="6" name="Slika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6852" y="1780787"/>
            <a:ext cx="2873538" cy="2486529"/>
          </a:xfrm>
          <a:prstGeom prst="rect">
            <a:avLst/>
          </a:prstGeom>
        </p:spPr>
      </p:pic>
      <p:pic>
        <p:nvPicPr>
          <p:cNvPr id="7" name="Slika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2732" y="5296130"/>
            <a:ext cx="5128377" cy="1142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7470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lika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9999" y="3803469"/>
            <a:ext cx="4579507" cy="3054531"/>
          </a:xfrm>
          <a:prstGeom prst="rect">
            <a:avLst/>
          </a:prstGeom>
        </p:spPr>
      </p:pic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/>
              <a:t>Ustreznost čustev okoliščinam</a:t>
            </a:r>
          </a:p>
        </p:txBody>
      </p:sp>
      <p:sp>
        <p:nvSpPr>
          <p:cNvPr id="3" name="Označba mesta vsebine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l-SI" dirty="0"/>
              <a:t>kulturna pravila čustvovanja v situaciji</a:t>
            </a:r>
          </a:p>
          <a:p>
            <a:r>
              <a:rPr lang="sl-SI" dirty="0"/>
              <a:t>funkcionalnost čustva v situaciji</a:t>
            </a:r>
          </a:p>
        </p:txBody>
      </p:sp>
      <p:pic>
        <p:nvPicPr>
          <p:cNvPr id="7" name="Slika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3815" y="1709057"/>
            <a:ext cx="4837610" cy="2418805"/>
          </a:xfrm>
          <a:prstGeom prst="rect">
            <a:avLst/>
          </a:prstGeom>
        </p:spPr>
      </p:pic>
      <p:pic>
        <p:nvPicPr>
          <p:cNvPr id="8" name="Slika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864" y="3096850"/>
            <a:ext cx="4782140" cy="318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6112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/>
              <a:t>Uravnavanje doživljanja in izražanja čustev</a:t>
            </a:r>
          </a:p>
        </p:txBody>
      </p:sp>
      <p:sp>
        <p:nvSpPr>
          <p:cNvPr id="3" name="Označba mesta vsebine 2"/>
          <p:cNvSpPr>
            <a:spLocks noGrp="1"/>
          </p:cNvSpPr>
          <p:nvPr>
            <p:ph sz="quarter"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sl-SI" sz="2400" dirty="0"/>
              <a:t>DOŽIVLJANJE</a:t>
            </a:r>
          </a:p>
          <a:p>
            <a:r>
              <a:rPr lang="sl-SI" sz="2400" dirty="0"/>
              <a:t>prepoznavanje čustev (se jih zavedamo; vemo, katera so)</a:t>
            </a:r>
          </a:p>
          <a:p>
            <a:r>
              <a:rPr lang="sl-SI" sz="2400" dirty="0"/>
              <a:t>razumevanje čustev (vemo, zakaj so)</a:t>
            </a:r>
          </a:p>
          <a:p>
            <a:r>
              <a:rPr lang="sl-SI" sz="2400" dirty="0"/>
              <a:t>jih zmoremo predelati (spremeniti intenzivnost ali kakovost)</a:t>
            </a:r>
          </a:p>
          <a:p>
            <a:endParaRPr lang="sl-SI" sz="2400" dirty="0"/>
          </a:p>
          <a:p>
            <a:endParaRPr lang="sl-SI" sz="2400" dirty="0"/>
          </a:p>
          <a:p>
            <a:pPr marL="0" indent="0">
              <a:buNone/>
            </a:pPr>
            <a:r>
              <a:rPr lang="sl-SI" sz="2400"/>
              <a:t>IZRAŽANJE</a:t>
            </a:r>
            <a:endParaRPr lang="sl-SI" sz="2400" dirty="0"/>
          </a:p>
          <a:p>
            <a:r>
              <a:rPr lang="sl-SI" sz="2400" dirty="0"/>
              <a:t>ustrezno izraziti (besede in vedenje)</a:t>
            </a:r>
          </a:p>
          <a:p>
            <a:r>
              <a:rPr lang="sl-SI" sz="2400" dirty="0"/>
              <a:t>nadzor nad tem, kdaj, v odnosu do koga, čemu in kako</a:t>
            </a:r>
          </a:p>
        </p:txBody>
      </p:sp>
      <p:pic>
        <p:nvPicPr>
          <p:cNvPr id="4" name="Slika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7120" y="1600200"/>
            <a:ext cx="3381520" cy="2317750"/>
          </a:xfrm>
          <a:prstGeom prst="rect">
            <a:avLst/>
          </a:prstGeom>
        </p:spPr>
      </p:pic>
      <p:pic>
        <p:nvPicPr>
          <p:cNvPr id="5" name="Slika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5340" y="3361690"/>
            <a:ext cx="2811780" cy="1874520"/>
          </a:xfrm>
          <a:prstGeom prst="rect">
            <a:avLst/>
          </a:prstGeom>
        </p:spPr>
      </p:pic>
      <p:pic>
        <p:nvPicPr>
          <p:cNvPr id="6" name="Slika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0212" y="4393655"/>
            <a:ext cx="3014735" cy="2331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826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/>
              <a:t>Raznovrstnost in kompleksnost čustvovanja</a:t>
            </a:r>
          </a:p>
        </p:txBody>
      </p:sp>
      <p:sp>
        <p:nvSpPr>
          <p:cNvPr id="3" name="Označba mesta vsebine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l-SI" dirty="0"/>
              <a:t>doživljanje in izražanje vseh čustev</a:t>
            </a:r>
          </a:p>
          <a:p>
            <a:pPr lvl="1"/>
            <a:r>
              <a:rPr lang="sl-SI" dirty="0"/>
              <a:t>tudi manj socialno zaželenih</a:t>
            </a:r>
          </a:p>
          <a:p>
            <a:r>
              <a:rPr lang="sl-SI" dirty="0"/>
              <a:t>razvitost številnih kompleksnih čustev</a:t>
            </a:r>
          </a:p>
          <a:p>
            <a:pPr lvl="1"/>
            <a:r>
              <a:rPr lang="sl-SI" dirty="0"/>
              <a:t>moralna: sram, krivda</a:t>
            </a:r>
          </a:p>
          <a:p>
            <a:pPr lvl="1"/>
            <a:r>
              <a:rPr lang="sl-SI" dirty="0"/>
              <a:t>socialna: empatija</a:t>
            </a:r>
          </a:p>
        </p:txBody>
      </p:sp>
      <p:pic>
        <p:nvPicPr>
          <p:cNvPr id="4" name="Slika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0809" y="4206240"/>
            <a:ext cx="4796483" cy="2506162"/>
          </a:xfrm>
          <a:prstGeom prst="rect">
            <a:avLst/>
          </a:prstGeom>
        </p:spPr>
      </p:pic>
      <p:pic>
        <p:nvPicPr>
          <p:cNvPr id="5" name="Slika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2595" y="1784980"/>
            <a:ext cx="3345978" cy="2421260"/>
          </a:xfrm>
          <a:prstGeom prst="rect">
            <a:avLst/>
          </a:prstGeom>
        </p:spPr>
      </p:pic>
      <p:pic>
        <p:nvPicPr>
          <p:cNvPr id="6" name="Slika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7060" y="4281078"/>
            <a:ext cx="4027347" cy="2431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8377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/>
              <a:t>Empatija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sl-SI" sz="2400" dirty="0"/>
              <a:t>= sposobnost vživljanja v čustveno stanje druge osebe in razumevanje njenega položaja.</a:t>
            </a:r>
          </a:p>
          <a:p>
            <a:r>
              <a:rPr lang="sl-SI" sz="1800" dirty="0"/>
              <a:t>Čustveni in spoznavni vidik,</a:t>
            </a:r>
          </a:p>
          <a:p>
            <a:r>
              <a:rPr lang="sl-SI" sz="1800" dirty="0"/>
              <a:t>se pomembno razlikuje od (u)smiljenja,</a:t>
            </a:r>
          </a:p>
          <a:p>
            <a:r>
              <a:rPr lang="sl-SI" sz="1800" dirty="0"/>
              <a:t>razvija se vzporedno s spoznavnim razvojem.</a:t>
            </a:r>
          </a:p>
          <a:p>
            <a:pPr marL="0" indent="0">
              <a:buNone/>
            </a:pPr>
            <a:endParaRPr lang="sl-SI" sz="2800" dirty="0"/>
          </a:p>
          <a:p>
            <a:pPr marL="0" indent="0">
              <a:buNone/>
            </a:pPr>
            <a:endParaRPr lang="sl-SI" dirty="0"/>
          </a:p>
          <a:p>
            <a:pPr marL="0" indent="0">
              <a:buNone/>
            </a:pPr>
            <a:endParaRPr lang="sl-SI" dirty="0"/>
          </a:p>
          <a:p>
            <a:pPr marL="0" indent="0">
              <a:buNone/>
            </a:pPr>
            <a:r>
              <a:rPr lang="sl-SI" dirty="0"/>
              <a:t>Brené Brown</a:t>
            </a:r>
          </a:p>
          <a:p>
            <a:pPr marL="0" indent="0">
              <a:buNone/>
            </a:pPr>
            <a:r>
              <a:rPr lang="sl-SI" dirty="0">
                <a:hlinkClick r:id="rId2"/>
              </a:rPr>
              <a:t>https://www.youtube.com/watch?v=1Evwgu369Jw</a:t>
            </a:r>
            <a:endParaRPr lang="sl-SI" dirty="0"/>
          </a:p>
          <a:p>
            <a:pPr marL="0" indent="0">
              <a:buNone/>
            </a:pPr>
            <a:endParaRPr lang="sl-SI" dirty="0"/>
          </a:p>
          <a:p>
            <a:pPr marL="0" indent="0">
              <a:buNone/>
            </a:pPr>
            <a:endParaRPr lang="sl-SI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6514" y="2276872"/>
            <a:ext cx="4759669" cy="237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4156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4017" y="2693987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sl-SI" sz="8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</a:rPr>
              <a:t>(</a:t>
            </a:r>
            <a:r>
              <a:rPr lang="sl-SI" sz="8800" b="1" cap="none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</a:rPr>
              <a:t>partnerska</a:t>
            </a:r>
            <a:r>
              <a:rPr lang="sl-SI" sz="8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</a:rPr>
              <a:t>)</a:t>
            </a:r>
            <a:br>
              <a:rPr lang="sl-SI" sz="8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</a:rPr>
            </a:br>
            <a:r>
              <a:rPr lang="sl-SI" sz="8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</a:rPr>
              <a:t>LJUBEZEN</a:t>
            </a:r>
          </a:p>
        </p:txBody>
      </p:sp>
      <p:pic>
        <p:nvPicPr>
          <p:cNvPr id="5" name="Slika 4">
            <a:extLst>
              <a:ext uri="{FF2B5EF4-FFF2-40B4-BE49-F238E27FC236}">
                <a16:creationId xmlns:a16="http://schemas.microsoft.com/office/drawing/2014/main" id="{0E477EBA-3293-46D8-AED7-8434EB03D32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9227" y="1099949"/>
            <a:ext cx="2958905" cy="4438357"/>
          </a:xfrm>
          <a:prstGeom prst="rect">
            <a:avLst/>
          </a:prstGeom>
        </p:spPr>
      </p:pic>
      <p:sp>
        <p:nvSpPr>
          <p:cNvPr id="7" name="Podnaslov 6">
            <a:extLst>
              <a:ext uri="{FF2B5EF4-FFF2-40B4-BE49-F238E27FC236}">
                <a16:creationId xmlns:a16="http://schemas.microsoft.com/office/drawing/2014/main" id="{350B20DB-49BE-402C-87D0-BE707567AD4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sl-SI" dirty="0"/>
          </a:p>
        </p:txBody>
      </p:sp>
    </p:spTree>
    <p:extLst>
      <p:ext uri="{BB962C8B-B14F-4D97-AF65-F5344CB8AC3E}">
        <p14:creationId xmlns:p14="http://schemas.microsoft.com/office/powerpoint/2010/main" val="755996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2819" y="1600200"/>
            <a:ext cx="4879181" cy="5163155"/>
          </a:xfrm>
          <a:prstGeom prst="rect">
            <a:avLst/>
          </a:prstGeom>
        </p:spPr>
      </p:pic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sl-SI" sz="3200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</a:rPr>
              <a:t>Nekaj pogostih napačnih prepričanj o ljubezni</a:t>
            </a:r>
          </a:p>
        </p:txBody>
      </p:sp>
      <p:sp>
        <p:nvSpPr>
          <p:cNvPr id="3" name="Označba mesta vsebine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sl-SI" sz="2400" dirty="0">
                <a:solidFill>
                  <a:schemeClr val="accent2">
                    <a:lumMod val="50000"/>
                  </a:schemeClr>
                </a:solidFill>
                <a:latin typeface="Calibri Light" panose="020F0302020204030204" pitchFamily="34" charset="0"/>
              </a:rPr>
              <a:t>V pravi ljubezni ni konfliktov in jeze.</a:t>
            </a:r>
          </a:p>
          <a:p>
            <a:pPr marL="514350" indent="-514350">
              <a:buFont typeface="+mj-lt"/>
              <a:buAutoNum type="arabicPeriod"/>
            </a:pPr>
            <a:r>
              <a:rPr lang="sl-SI" sz="2400" dirty="0">
                <a:solidFill>
                  <a:schemeClr val="accent2">
                    <a:lumMod val="50000"/>
                  </a:schemeClr>
                </a:solidFill>
                <a:latin typeface="Calibri Light" panose="020F0302020204030204" pitchFamily="34" charset="0"/>
              </a:rPr>
              <a:t>Ljubezen se vedno začne z zaljubljanjem.</a:t>
            </a:r>
          </a:p>
          <a:p>
            <a:pPr marL="514350" indent="-514350">
              <a:buFont typeface="+mj-lt"/>
              <a:buAutoNum type="arabicPeriod"/>
            </a:pPr>
            <a:r>
              <a:rPr lang="sl-SI" sz="2400" dirty="0">
                <a:solidFill>
                  <a:schemeClr val="accent2">
                    <a:lumMod val="50000"/>
                  </a:schemeClr>
                </a:solidFill>
                <a:latin typeface="Calibri Light" panose="020F0302020204030204" pitchFamily="34" charset="0"/>
              </a:rPr>
              <a:t>Samo enkrat se ljubi.</a:t>
            </a:r>
          </a:p>
          <a:p>
            <a:pPr marL="514350" indent="-514350">
              <a:buFont typeface="+mj-lt"/>
              <a:buAutoNum type="arabicPeriod"/>
            </a:pPr>
            <a:r>
              <a:rPr lang="sl-SI" sz="2400" dirty="0">
                <a:solidFill>
                  <a:schemeClr val="accent2">
                    <a:lumMod val="50000"/>
                  </a:schemeClr>
                </a:solidFill>
                <a:latin typeface="Calibri Light" panose="020F0302020204030204" pitchFamily="34" charset="0"/>
              </a:rPr>
              <a:t>Čim večja je ljubezen, tem večje je tudi ljubosumje.</a:t>
            </a:r>
          </a:p>
          <a:p>
            <a:pPr marL="514350" indent="-514350">
              <a:buFont typeface="+mj-lt"/>
              <a:buAutoNum type="arabicPeriod"/>
            </a:pPr>
            <a:r>
              <a:rPr lang="sl-SI" sz="2400" dirty="0">
                <a:solidFill>
                  <a:schemeClr val="accent2">
                    <a:lumMod val="50000"/>
                  </a:schemeClr>
                </a:solidFill>
                <a:latin typeface="Calibri Light" panose="020F0302020204030204" pitchFamily="34" charset="0"/>
              </a:rPr>
              <a:t>Prava ljubezen je brezpogojna.</a:t>
            </a:r>
          </a:p>
          <a:p>
            <a:pPr marL="514350" indent="-514350">
              <a:buFont typeface="+mj-lt"/>
              <a:buAutoNum type="arabicPeriod"/>
            </a:pPr>
            <a:r>
              <a:rPr lang="sl-SI" sz="2400" dirty="0">
                <a:solidFill>
                  <a:schemeClr val="accent2">
                    <a:lumMod val="50000"/>
                  </a:schemeClr>
                </a:solidFill>
                <a:latin typeface="Calibri Light" panose="020F0302020204030204" pitchFamily="34" charset="0"/>
              </a:rPr>
              <a:t>Prava ljubezen bo ljubljeno osebo </a:t>
            </a:r>
          </a:p>
          <a:p>
            <a:pPr marL="0" indent="0">
              <a:buNone/>
            </a:pPr>
            <a:r>
              <a:rPr lang="sl-SI" sz="2400" dirty="0">
                <a:solidFill>
                  <a:schemeClr val="accent2">
                    <a:lumMod val="50000"/>
                  </a:schemeClr>
                </a:solidFill>
                <a:latin typeface="Calibri Light" panose="020F0302020204030204" pitchFamily="34" charset="0"/>
              </a:rPr>
              <a:t>	povsem spremenila.</a:t>
            </a:r>
          </a:p>
          <a:p>
            <a:pPr marL="57150" indent="0">
              <a:buNone/>
            </a:pPr>
            <a:endParaRPr lang="sl-SI" sz="2800" dirty="0">
              <a:solidFill>
                <a:schemeClr val="accent2">
                  <a:lumMod val="50000"/>
                </a:schemeClr>
              </a:solidFill>
              <a:latin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95038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6608" y="4189476"/>
            <a:ext cx="2303159" cy="1746116"/>
          </a:xfrm>
          <a:prstGeom prst="rect">
            <a:avLst/>
          </a:prstGeom>
        </p:spPr>
      </p:pic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sl-SI" sz="3200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</a:rPr>
              <a:t>Nekaj pogostih napačnih prepričanj o ljubezni</a:t>
            </a:r>
          </a:p>
        </p:txBody>
      </p:sp>
      <p:sp>
        <p:nvSpPr>
          <p:cNvPr id="3" name="Označba mesta vsebine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sl-SI" sz="2800" dirty="0">
                <a:solidFill>
                  <a:schemeClr val="accent2">
                    <a:lumMod val="50000"/>
                  </a:schemeClr>
                </a:solidFill>
                <a:latin typeface="Calibri Light" panose="020F0302020204030204" pitchFamily="34" charset="0"/>
              </a:rPr>
              <a:t>1. V pravi ljubezni ni konfliktov in jeze.</a:t>
            </a:r>
          </a:p>
          <a:p>
            <a:pPr lvl="1"/>
            <a:r>
              <a:rPr lang="sl-SI" sz="1800" dirty="0">
                <a:solidFill>
                  <a:schemeClr val="accent2">
                    <a:lumMod val="50000"/>
                  </a:schemeClr>
                </a:solidFill>
                <a:latin typeface="Calibri Light" panose="020F0302020204030204" pitchFamily="34" charset="0"/>
              </a:rPr>
              <a:t>ljubezen ni zgolj čustvo, temveč je odnos z drugo osebo</a:t>
            </a:r>
          </a:p>
          <a:p>
            <a:pPr lvl="1"/>
            <a:r>
              <a:rPr lang="sl-SI" sz="1800" dirty="0">
                <a:solidFill>
                  <a:schemeClr val="accent2">
                    <a:lumMod val="50000"/>
                  </a:schemeClr>
                </a:solidFill>
                <a:latin typeface="Calibri Light" panose="020F0302020204030204" pitchFamily="34" charset="0"/>
              </a:rPr>
              <a:t>v odnosih doživljamo različna čustva</a:t>
            </a:r>
          </a:p>
          <a:p>
            <a:pPr lvl="1"/>
            <a:r>
              <a:rPr lang="sl-SI" sz="1800" dirty="0">
                <a:solidFill>
                  <a:schemeClr val="accent2">
                    <a:lumMod val="50000"/>
                  </a:schemeClr>
                </a:solidFill>
                <a:latin typeface="Calibri Light" panose="020F0302020204030204" pitchFamily="34" charset="0"/>
              </a:rPr>
              <a:t>jeza ni zavračanje, temveč zahteva po spremembi vedenja</a:t>
            </a:r>
          </a:p>
          <a:p>
            <a:pPr lvl="1"/>
            <a:r>
              <a:rPr lang="sl-SI" sz="1800" dirty="0">
                <a:solidFill>
                  <a:schemeClr val="accent2">
                    <a:lumMod val="50000"/>
                  </a:schemeClr>
                </a:solidFill>
                <a:latin typeface="Calibri Light" panose="020F0302020204030204" pitchFamily="34" charset="0"/>
              </a:rPr>
              <a:t>jezo najpogosteje doživljamo v odnosu do ljudi, s katerimi se največ ukvarjamo</a:t>
            </a:r>
          </a:p>
          <a:p>
            <a:pPr marL="457200" lvl="1" indent="0">
              <a:buNone/>
            </a:pPr>
            <a:endParaRPr lang="sl-SI" sz="1800" dirty="0">
              <a:solidFill>
                <a:schemeClr val="accent2">
                  <a:lumMod val="50000"/>
                </a:schemeClr>
              </a:solidFill>
              <a:latin typeface="Calibri Light" panose="020F0302020204030204" pitchFamily="34" charset="0"/>
            </a:endParaRPr>
          </a:p>
          <a:p>
            <a:pPr marL="57150" indent="0">
              <a:buNone/>
            </a:pPr>
            <a:r>
              <a:rPr lang="sl-SI" sz="2800" dirty="0">
                <a:solidFill>
                  <a:schemeClr val="accent2">
                    <a:lumMod val="50000"/>
                  </a:schemeClr>
                </a:solidFill>
                <a:latin typeface="Calibri Light" panose="020F0302020204030204" pitchFamily="34" charset="0"/>
              </a:rPr>
              <a:t>2. Ljubezen se vedno začne z zaljubljanjem</a:t>
            </a:r>
            <a:r>
              <a:rPr lang="sl-SI" sz="2400" dirty="0">
                <a:solidFill>
                  <a:schemeClr val="accent2">
                    <a:lumMod val="50000"/>
                  </a:schemeClr>
                </a:solidFill>
                <a:latin typeface="Calibri Light" panose="020F0302020204030204" pitchFamily="34" charset="0"/>
              </a:rPr>
              <a:t>.</a:t>
            </a:r>
          </a:p>
          <a:p>
            <a:pPr lvl="1"/>
            <a:r>
              <a:rPr lang="sl-SI" sz="2000" dirty="0">
                <a:solidFill>
                  <a:schemeClr val="accent2">
                    <a:lumMod val="50000"/>
                  </a:schemeClr>
                </a:solidFill>
                <a:latin typeface="Calibri Light" panose="020F0302020204030204" pitchFamily="34" charset="0"/>
              </a:rPr>
              <a:t>gre za dva različna pojava</a:t>
            </a:r>
          </a:p>
          <a:p>
            <a:pPr lvl="1"/>
            <a:r>
              <a:rPr lang="sl-SI" sz="2000" dirty="0">
                <a:solidFill>
                  <a:schemeClr val="accent2">
                    <a:lumMod val="50000"/>
                  </a:schemeClr>
                </a:solidFill>
                <a:latin typeface="Calibri Light" panose="020F0302020204030204" pitchFamily="34" charset="0"/>
              </a:rPr>
              <a:t>zveze, začete iz zaljubljenosti, se redko nadaljujejo v ljubezen</a:t>
            </a:r>
          </a:p>
          <a:p>
            <a:pPr lvl="1"/>
            <a:r>
              <a:rPr lang="sl-SI" sz="2000" dirty="0">
                <a:solidFill>
                  <a:schemeClr val="accent2">
                    <a:lumMod val="50000"/>
                  </a:schemeClr>
                </a:solidFill>
                <a:latin typeface="Calibri Light" panose="020F0302020204030204" pitchFamily="34" charset="0"/>
              </a:rPr>
              <a:t>je možno, ni nujno</a:t>
            </a:r>
          </a:p>
          <a:p>
            <a:pPr lvl="1"/>
            <a:r>
              <a:rPr lang="sl-SI" sz="2000" dirty="0">
                <a:solidFill>
                  <a:schemeClr val="accent2">
                    <a:lumMod val="50000"/>
                  </a:schemeClr>
                </a:solidFill>
                <a:latin typeface="Calibri Light" panose="020F0302020204030204" pitchFamily="34" charset="0"/>
              </a:rPr>
              <a:t>ljubezen se lahko razvije tudi iz prijateljstva ali celo konflikta</a:t>
            </a:r>
          </a:p>
          <a:p>
            <a:pPr marL="457200" lvl="1" indent="0">
              <a:buNone/>
            </a:pPr>
            <a:endParaRPr lang="sl-SI" sz="22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8339" y="1773528"/>
            <a:ext cx="2431428" cy="176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1327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558" y="2495017"/>
            <a:ext cx="3297294" cy="45091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l-SI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</a:rPr>
              <a:t>Trije „ljubezenski“ sistemi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3"/>
          <a:lstStyle/>
          <a:p>
            <a:pPr marL="0" indent="0" algn="ctr">
              <a:buNone/>
            </a:pPr>
            <a:r>
              <a:rPr lang="sl-SI" sz="2400" b="1" dirty="0">
                <a:solidFill>
                  <a:schemeClr val="accent2">
                    <a:lumMod val="50000"/>
                  </a:schemeClr>
                </a:solidFill>
                <a:latin typeface="Calibri Light" panose="020F0302020204030204" pitchFamily="34" charset="0"/>
              </a:rPr>
              <a:t>spolni (na)gon</a:t>
            </a:r>
          </a:p>
          <a:p>
            <a:pPr marL="0" indent="0" algn="ctr">
              <a:buNone/>
            </a:pPr>
            <a:r>
              <a:rPr lang="sl-SI" sz="2000" dirty="0">
                <a:solidFill>
                  <a:schemeClr val="accent2">
                    <a:lumMod val="50000"/>
                  </a:schemeClr>
                </a:solidFill>
                <a:latin typeface="Calibri Light" panose="020F0302020204030204" pitchFamily="34" charset="0"/>
              </a:rPr>
              <a:t>CILJ: pridobiti dostop do čim širšega spektra primernih partnerjev</a:t>
            </a:r>
          </a:p>
          <a:p>
            <a:pPr marL="0" indent="0">
              <a:buNone/>
            </a:pPr>
            <a:endParaRPr lang="sl-SI" sz="2000" dirty="0">
              <a:solidFill>
                <a:schemeClr val="accent2">
                  <a:lumMod val="50000"/>
                </a:schemeClr>
              </a:solidFill>
              <a:latin typeface="Calibri Light" panose="020F0302020204030204" pitchFamily="34" charset="0"/>
            </a:endParaRPr>
          </a:p>
          <a:p>
            <a:pPr marL="0" indent="0">
              <a:buNone/>
            </a:pPr>
            <a:endParaRPr lang="sl-SI" sz="2000" dirty="0">
              <a:solidFill>
                <a:schemeClr val="accent2">
                  <a:lumMod val="50000"/>
                </a:schemeClr>
              </a:solidFill>
              <a:latin typeface="Calibri Light" panose="020F0302020204030204" pitchFamily="34" charset="0"/>
            </a:endParaRPr>
          </a:p>
          <a:p>
            <a:pPr marL="0" indent="0">
              <a:buNone/>
            </a:pPr>
            <a:endParaRPr lang="sl-SI" sz="2000" dirty="0">
              <a:solidFill>
                <a:schemeClr val="accent2">
                  <a:lumMod val="50000"/>
                </a:schemeClr>
              </a:solidFill>
              <a:latin typeface="Calibri Light" panose="020F0302020204030204" pitchFamily="34" charset="0"/>
            </a:endParaRPr>
          </a:p>
          <a:p>
            <a:pPr marL="0" indent="0">
              <a:buNone/>
            </a:pPr>
            <a:endParaRPr lang="sl-SI" sz="2000" dirty="0">
              <a:solidFill>
                <a:schemeClr val="accent2">
                  <a:lumMod val="50000"/>
                </a:schemeClr>
              </a:solidFill>
              <a:latin typeface="Calibri Light" panose="020F0302020204030204" pitchFamily="34" charset="0"/>
            </a:endParaRPr>
          </a:p>
          <a:p>
            <a:pPr marL="0" indent="0">
              <a:buNone/>
            </a:pPr>
            <a:endParaRPr lang="sl-SI" sz="2000" dirty="0">
              <a:solidFill>
                <a:schemeClr val="accent2">
                  <a:lumMod val="50000"/>
                </a:schemeClr>
              </a:solidFill>
              <a:latin typeface="Calibri Light" panose="020F0302020204030204" pitchFamily="34" charset="0"/>
            </a:endParaRPr>
          </a:p>
          <a:p>
            <a:pPr marL="0" indent="0">
              <a:buNone/>
            </a:pPr>
            <a:endParaRPr lang="sl-SI" sz="2000" dirty="0">
              <a:solidFill>
                <a:schemeClr val="accent2">
                  <a:lumMod val="50000"/>
                </a:schemeClr>
              </a:solidFill>
              <a:latin typeface="Calibri Light" panose="020F0302020204030204" pitchFamily="34" charset="0"/>
            </a:endParaRPr>
          </a:p>
          <a:p>
            <a:pPr marL="0" indent="0" algn="ctr">
              <a:buNone/>
            </a:pPr>
            <a:endParaRPr lang="sl-SI" sz="2400" b="1" dirty="0">
              <a:solidFill>
                <a:schemeClr val="accent2">
                  <a:lumMod val="50000"/>
                </a:schemeClr>
              </a:solidFill>
              <a:latin typeface="Calibri Light" panose="020F0302020204030204" pitchFamily="34" charset="0"/>
            </a:endParaRPr>
          </a:p>
          <a:p>
            <a:pPr marL="0" indent="0" algn="ctr">
              <a:buNone/>
            </a:pPr>
            <a:r>
              <a:rPr lang="sl-SI" sz="2400" b="1" dirty="0">
                <a:solidFill>
                  <a:schemeClr val="accent2">
                    <a:lumMod val="50000"/>
                  </a:schemeClr>
                </a:solidFill>
                <a:latin typeface="Calibri Light" panose="020F0302020204030204" pitchFamily="34" charset="0"/>
              </a:rPr>
              <a:t>romantična ljubezen,</a:t>
            </a:r>
          </a:p>
          <a:p>
            <a:pPr marL="0" indent="0" algn="ctr">
              <a:buNone/>
            </a:pPr>
            <a:r>
              <a:rPr lang="sl-SI" sz="2400" b="1" dirty="0">
                <a:solidFill>
                  <a:schemeClr val="accent2">
                    <a:lumMod val="50000"/>
                  </a:schemeClr>
                </a:solidFill>
                <a:latin typeface="Calibri Light" panose="020F0302020204030204" pitchFamily="34" charset="0"/>
              </a:rPr>
              <a:t>zaljubljenost</a:t>
            </a:r>
          </a:p>
          <a:p>
            <a:pPr marL="0" indent="0" algn="ctr">
              <a:buNone/>
            </a:pPr>
            <a:r>
              <a:rPr lang="sl-SI" sz="2000" dirty="0">
                <a:solidFill>
                  <a:schemeClr val="accent2">
                    <a:lumMod val="50000"/>
                  </a:schemeClr>
                </a:solidFill>
                <a:latin typeface="Calibri Light" panose="020F0302020204030204" pitchFamily="34" charset="0"/>
              </a:rPr>
              <a:t>CILJ: osredotočiti se na enega partnerja</a:t>
            </a:r>
          </a:p>
          <a:p>
            <a:pPr marL="0" indent="0" algn="ctr">
              <a:buNone/>
            </a:pPr>
            <a:endParaRPr lang="sl-SI" sz="2000" dirty="0">
              <a:solidFill>
                <a:schemeClr val="accent2">
                  <a:lumMod val="50000"/>
                </a:schemeClr>
              </a:solidFill>
              <a:latin typeface="Calibri Light" panose="020F0302020204030204" pitchFamily="34" charset="0"/>
            </a:endParaRPr>
          </a:p>
          <a:p>
            <a:pPr marL="0" indent="0" algn="ctr">
              <a:buNone/>
            </a:pPr>
            <a:endParaRPr lang="sl-SI" sz="2000" dirty="0">
              <a:solidFill>
                <a:schemeClr val="accent2">
                  <a:lumMod val="50000"/>
                </a:schemeClr>
              </a:solidFill>
              <a:latin typeface="Calibri Light" panose="020F0302020204030204" pitchFamily="34" charset="0"/>
            </a:endParaRPr>
          </a:p>
          <a:p>
            <a:pPr marL="0" indent="0" algn="ctr">
              <a:buNone/>
            </a:pPr>
            <a:endParaRPr lang="sl-SI" sz="2000" dirty="0">
              <a:solidFill>
                <a:schemeClr val="accent2">
                  <a:lumMod val="50000"/>
                </a:schemeClr>
              </a:solidFill>
              <a:latin typeface="Calibri Light" panose="020F0302020204030204" pitchFamily="34" charset="0"/>
            </a:endParaRPr>
          </a:p>
          <a:p>
            <a:pPr marL="0" indent="0" algn="ctr">
              <a:buNone/>
            </a:pPr>
            <a:endParaRPr lang="sl-SI" sz="2000" dirty="0">
              <a:solidFill>
                <a:schemeClr val="accent2">
                  <a:lumMod val="50000"/>
                </a:schemeClr>
              </a:solidFill>
              <a:latin typeface="Calibri Light" panose="020F0302020204030204" pitchFamily="34" charset="0"/>
            </a:endParaRPr>
          </a:p>
          <a:p>
            <a:pPr marL="0" indent="0" algn="ctr">
              <a:buNone/>
            </a:pPr>
            <a:endParaRPr lang="sl-SI" sz="2000" dirty="0">
              <a:solidFill>
                <a:schemeClr val="accent2">
                  <a:lumMod val="50000"/>
                </a:schemeClr>
              </a:solidFill>
              <a:latin typeface="Calibri Light" panose="020F0302020204030204" pitchFamily="34" charset="0"/>
            </a:endParaRPr>
          </a:p>
          <a:p>
            <a:pPr marL="0" indent="0" algn="ctr">
              <a:buNone/>
            </a:pPr>
            <a:endParaRPr lang="sl-SI" sz="2000" dirty="0">
              <a:solidFill>
                <a:schemeClr val="accent2">
                  <a:lumMod val="50000"/>
                </a:schemeClr>
              </a:solidFill>
              <a:latin typeface="Calibri Light" panose="020F0302020204030204" pitchFamily="34" charset="0"/>
            </a:endParaRPr>
          </a:p>
          <a:p>
            <a:pPr marL="0" indent="0" algn="ctr">
              <a:buNone/>
            </a:pPr>
            <a:endParaRPr lang="sl-SI" sz="2000" dirty="0">
              <a:solidFill>
                <a:schemeClr val="accent2">
                  <a:lumMod val="50000"/>
                </a:schemeClr>
              </a:solidFill>
              <a:latin typeface="Calibri Light" panose="020F0302020204030204" pitchFamily="34" charset="0"/>
            </a:endParaRPr>
          </a:p>
          <a:p>
            <a:pPr marL="0" indent="0" algn="ctr">
              <a:buNone/>
            </a:pPr>
            <a:r>
              <a:rPr lang="sl-SI" sz="2400" b="1" dirty="0">
                <a:solidFill>
                  <a:schemeClr val="accent2">
                    <a:lumMod val="50000"/>
                  </a:schemeClr>
                </a:solidFill>
                <a:latin typeface="Calibri Light" panose="020F0302020204030204" pitchFamily="34" charset="0"/>
              </a:rPr>
              <a:t>navezanost, </a:t>
            </a:r>
          </a:p>
          <a:p>
            <a:pPr marL="0" indent="0" algn="ctr">
              <a:buNone/>
            </a:pPr>
            <a:r>
              <a:rPr lang="sl-SI" sz="2400" b="1" dirty="0">
                <a:solidFill>
                  <a:schemeClr val="accent2">
                    <a:lumMod val="50000"/>
                  </a:schemeClr>
                </a:solidFill>
                <a:latin typeface="Calibri Light" panose="020F0302020204030204" pitchFamily="34" charset="0"/>
              </a:rPr>
              <a:t>ljubezen</a:t>
            </a:r>
          </a:p>
          <a:p>
            <a:pPr marL="0" indent="0" algn="ctr">
              <a:buNone/>
            </a:pPr>
            <a:r>
              <a:rPr lang="sl-SI" sz="2000" dirty="0">
                <a:solidFill>
                  <a:schemeClr val="accent2">
                    <a:lumMod val="50000"/>
                  </a:schemeClr>
                </a:solidFill>
                <a:latin typeface="Calibri Light" panose="020F0302020204030204" pitchFamily="34" charset="0"/>
              </a:rPr>
              <a:t>CILJ: vztrajati z enim partnerjem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9897" y="3235027"/>
            <a:ext cx="2257035" cy="30291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398865" y="6477000"/>
            <a:ext cx="20162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l-SI" sz="1200" dirty="0">
                <a:solidFill>
                  <a:schemeClr val="accent2">
                    <a:lumMod val="50000"/>
                  </a:schemeClr>
                </a:solidFill>
                <a:latin typeface="Calibri Light" panose="020F0302020204030204" pitchFamily="34" charset="0"/>
              </a:rPr>
              <a:t>Slike: Tina Maria Elena Bak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1809" y="3235027"/>
            <a:ext cx="2423280" cy="30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6292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/>
              <a:t>ZNAČILNOSTI ČUSTEV</a:t>
            </a:r>
          </a:p>
        </p:txBody>
      </p:sp>
      <p:sp>
        <p:nvSpPr>
          <p:cNvPr id="3" name="Označba mesta vsebine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sl-SI" dirty="0"/>
              <a:t>Čustva omogočajo učinkovito </a:t>
            </a:r>
            <a:r>
              <a:rPr lang="sl-SI" b="1" dirty="0"/>
              <a:t>prilagajanje </a:t>
            </a:r>
          </a:p>
          <a:p>
            <a:pPr marL="0" indent="0">
              <a:buNone/>
            </a:pPr>
            <a:r>
              <a:rPr lang="sl-SI" dirty="0"/>
              <a:t>fizičnemu in socialnemu okolju.</a:t>
            </a:r>
          </a:p>
          <a:p>
            <a:pPr marL="0" indent="0">
              <a:buNone/>
            </a:pPr>
            <a:endParaRPr lang="sl-SI" dirty="0"/>
          </a:p>
          <a:p>
            <a:pPr marL="0" indent="0">
              <a:buNone/>
            </a:pPr>
            <a:r>
              <a:rPr lang="sl-SI" dirty="0"/>
              <a:t>Različne funkcije čustev:</a:t>
            </a:r>
          </a:p>
          <a:p>
            <a:r>
              <a:rPr lang="sl-SI" dirty="0"/>
              <a:t>aktivacijska</a:t>
            </a:r>
          </a:p>
          <a:p>
            <a:r>
              <a:rPr lang="sl-SI" dirty="0"/>
              <a:t>motivacijska</a:t>
            </a:r>
          </a:p>
          <a:p>
            <a:r>
              <a:rPr lang="sl-SI" dirty="0"/>
              <a:t>komunikacijska</a:t>
            </a:r>
          </a:p>
        </p:txBody>
      </p:sp>
      <p:pic>
        <p:nvPicPr>
          <p:cNvPr id="4" name="Slika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2770" y="577518"/>
            <a:ext cx="3795294" cy="5692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9430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sl-SI" sz="3200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</a:rPr>
              <a:t>Dogajanje v zaljubljenih možganih</a:t>
            </a:r>
          </a:p>
        </p:txBody>
      </p:sp>
      <p:sp>
        <p:nvSpPr>
          <p:cNvPr id="3" name="Označba mesta vsebine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sl-SI" sz="2400" dirty="0">
                <a:latin typeface="Calibri Light" panose="020F0302020204030204" pitchFamily="34" charset="0"/>
              </a:rPr>
              <a:t>VTA v „plazilskih“ možganih</a:t>
            </a:r>
          </a:p>
          <a:p>
            <a:pPr lvl="1"/>
            <a:r>
              <a:rPr lang="sl-SI" sz="2000" dirty="0">
                <a:latin typeface="Calibri Light" panose="020F0302020204030204" pitchFamily="34" charset="0"/>
              </a:rPr>
              <a:t>celice, ki ustvarjajo dopamin (ki se nato razširi po možganih)</a:t>
            </a:r>
          </a:p>
          <a:p>
            <a:pPr lvl="1"/>
            <a:r>
              <a:rPr lang="sl-SI" sz="2000" dirty="0">
                <a:latin typeface="Calibri Light" panose="020F0302020204030204" pitchFamily="34" charset="0"/>
              </a:rPr>
              <a:t>območje, ki se aktivira, kadar si nekaj želimo, smo motivirani, osredotočeni, hrepenimo</a:t>
            </a:r>
          </a:p>
          <a:p>
            <a:pPr lvl="1"/>
            <a:r>
              <a:rPr lang="sl-SI" sz="2000" dirty="0">
                <a:latin typeface="Calibri Light" panose="020F0302020204030204" pitchFamily="34" charset="0"/>
              </a:rPr>
              <a:t>aktivnost je še višja takrat, ko ne dobimo, kar si želimo</a:t>
            </a:r>
            <a:endParaRPr lang="sl-SI" sz="2400" dirty="0">
              <a:latin typeface="Calibri Light" panose="020F0302020204030204" pitchFamily="34" charset="0"/>
            </a:endParaRPr>
          </a:p>
          <a:p>
            <a:r>
              <a:rPr lang="sl-SI" sz="2400" dirty="0" err="1">
                <a:latin typeface="Calibri Light" panose="020F0302020204030204" pitchFamily="34" charset="0"/>
              </a:rPr>
              <a:t>nucleus</a:t>
            </a:r>
            <a:r>
              <a:rPr lang="sl-SI" sz="2400" dirty="0">
                <a:latin typeface="Calibri Light" panose="020F0302020204030204" pitchFamily="34" charset="0"/>
              </a:rPr>
              <a:t> </a:t>
            </a:r>
            <a:r>
              <a:rPr lang="sl-SI" sz="2400" dirty="0" err="1">
                <a:latin typeface="Calibri Light" panose="020F0302020204030204" pitchFamily="34" charset="0"/>
              </a:rPr>
              <a:t>acumbens</a:t>
            </a:r>
            <a:endParaRPr lang="sl-SI" sz="2400" dirty="0">
              <a:latin typeface="Calibri Light" panose="020F0302020204030204" pitchFamily="34" charset="0"/>
            </a:endParaRPr>
          </a:p>
          <a:p>
            <a:pPr lvl="1"/>
            <a:r>
              <a:rPr lang="sl-SI" sz="2000" dirty="0">
                <a:latin typeface="Calibri Light" panose="020F0302020204030204" pitchFamily="34" charset="0"/>
              </a:rPr>
              <a:t>tveganje</a:t>
            </a:r>
          </a:p>
          <a:p>
            <a:r>
              <a:rPr lang="sl-SI" sz="2400" dirty="0">
                <a:latin typeface="Calibri Light" panose="020F0302020204030204" pitchFamily="34" charset="0"/>
              </a:rPr>
              <a:t>limbični sistem</a:t>
            </a:r>
          </a:p>
          <a:p>
            <a:pPr lvl="1"/>
            <a:r>
              <a:rPr lang="sl-SI" sz="2000" dirty="0">
                <a:latin typeface="Calibri Light" panose="020F0302020204030204" pitchFamily="34" charset="0"/>
              </a:rPr>
              <a:t>čustva</a:t>
            </a:r>
          </a:p>
          <a:p>
            <a:pPr lvl="1"/>
            <a:r>
              <a:rPr lang="sl-SI" sz="2100" dirty="0">
                <a:latin typeface="Calibri Light" panose="020F0302020204030204" pitchFamily="34" charset="0"/>
              </a:rPr>
              <a:t>navezanost</a:t>
            </a:r>
          </a:p>
          <a:p>
            <a:pPr lvl="1"/>
            <a:endParaRPr lang="sl-SI" dirty="0">
              <a:latin typeface="Calibri Light" panose="020F0302020204030204" pitchFamily="34" charset="0"/>
            </a:endParaRPr>
          </a:p>
          <a:p>
            <a:pPr marL="457200" lvl="1" indent="0">
              <a:buNone/>
            </a:pPr>
            <a:endParaRPr lang="sl-SI" dirty="0">
              <a:latin typeface="Calibri Light" panose="020F0302020204030204" pitchFamily="34" charset="0"/>
            </a:endParaRPr>
          </a:p>
          <a:p>
            <a:pPr marL="0" indent="0">
              <a:buNone/>
            </a:pPr>
            <a:r>
              <a:rPr lang="sl-SI" sz="2000" dirty="0">
                <a:latin typeface="Calibri Light" panose="020F0302020204030204" pitchFamily="34" charset="0"/>
              </a:rPr>
              <a:t>(+ tri značilnosti odvisnosti: toleranca, </a:t>
            </a:r>
            <a:r>
              <a:rPr lang="sl-SI" sz="2000" dirty="0" err="1">
                <a:latin typeface="Calibri Light" panose="020F0302020204030204" pitchFamily="34" charset="0"/>
              </a:rPr>
              <a:t>odtegnitvena</a:t>
            </a:r>
            <a:r>
              <a:rPr lang="sl-SI" sz="2000" dirty="0">
                <a:latin typeface="Calibri Light" panose="020F0302020204030204" pitchFamily="34" charset="0"/>
              </a:rPr>
              <a:t> kriza, relaps)</a:t>
            </a:r>
          </a:p>
          <a:p>
            <a:pPr marL="0" indent="0">
              <a:buNone/>
            </a:pPr>
            <a:endParaRPr lang="sl-SI" sz="2000" dirty="0">
              <a:latin typeface="Calibri Light" panose="020F0302020204030204" pitchFamily="34" charset="0"/>
            </a:endParaRPr>
          </a:p>
          <a:p>
            <a:pPr marL="0" indent="0">
              <a:buNone/>
            </a:pPr>
            <a:endParaRPr lang="sl-SI" sz="2400" dirty="0">
              <a:latin typeface="Calibri Light" panose="020F030202020403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0764" y="3206333"/>
            <a:ext cx="4356295" cy="245041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5828" y="3125183"/>
            <a:ext cx="2805967" cy="2531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4881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/>
              <a:t>Trije sistemi in funkcije čustev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1981200" y="1600200"/>
          <a:ext cx="8229600" cy="45770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057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sl-SI" sz="1600" dirty="0"/>
                        <a:t>Funkcije </a:t>
                      </a:r>
                      <a:r>
                        <a:rPr lang="sl-SI" sz="1400" dirty="0"/>
                        <a:t>čustev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l-SI" sz="1600" dirty="0"/>
                        <a:t>spolni nagon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l-SI" sz="1600" dirty="0"/>
                        <a:t>zaljubljenost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l-SI" sz="1600" dirty="0"/>
                        <a:t>ljubezen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sl-SI" sz="1400" dirty="0"/>
                        <a:t>čustva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sl-SI" sz="1400" dirty="0"/>
                        <a:t>veselje, pričakovanje, presenečenje;</a:t>
                      </a:r>
                    </a:p>
                    <a:p>
                      <a:endParaRPr lang="sl-SI" sz="1400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sl-SI" sz="1400" dirty="0"/>
                        <a:t>evforija,</a:t>
                      </a:r>
                      <a:r>
                        <a:rPr lang="sl-SI" sz="1400" baseline="0" dirty="0"/>
                        <a:t> navdušenje; intenzivno negativno ob odsotnosti; ljubosumje, obup</a:t>
                      </a:r>
                      <a:endParaRPr lang="sl-SI" sz="1400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sl-SI" sz="1400" dirty="0"/>
                        <a:t>navezanost,</a:t>
                      </a:r>
                      <a:r>
                        <a:rPr lang="sl-SI" sz="1400" baseline="0" dirty="0"/>
                        <a:t> v</a:t>
                      </a:r>
                      <a:r>
                        <a:rPr lang="sl-SI" sz="1400" dirty="0"/>
                        <a:t>eselje, naklonjenost, sočutje, empatija, ...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sl-SI" sz="1400" dirty="0"/>
                        <a:t>Aktivacijska funkcija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l-SI" sz="1400" dirty="0"/>
                        <a:t>Dopamin, norepinefrin;</a:t>
                      </a:r>
                    </a:p>
                    <a:p>
                      <a:r>
                        <a:rPr lang="sl-SI" sz="1400" dirty="0"/>
                        <a:t>testosteronski sistem</a:t>
                      </a:r>
                    </a:p>
                    <a:p>
                      <a:endParaRPr lang="sl-SI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l-SI" sz="1400" dirty="0"/>
                        <a:t>VTA,</a:t>
                      </a:r>
                      <a:r>
                        <a:rPr lang="sl-SI" sz="1400" baseline="0" dirty="0"/>
                        <a:t> nucleus accumbens</a:t>
                      </a:r>
                      <a:endParaRPr lang="sl-SI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l-SI" sz="1400" dirty="0"/>
                        <a:t>Limbični sistem; oksitocin</a:t>
                      </a:r>
                      <a:r>
                        <a:rPr lang="sl-SI" sz="1400" baseline="0" dirty="0"/>
                        <a:t> in vazopresin</a:t>
                      </a:r>
                      <a:endParaRPr lang="sl-SI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sl-SI" sz="1400" dirty="0"/>
                        <a:t>Motivacijska funkcija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l-SI" sz="1400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libri Light" panose="020F0302020204030204" pitchFamily="34" charset="0"/>
                        </a:rPr>
                        <a:t>pridobiti dostop do čim širšega spektra primernih partnerjev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l-SI" sz="1400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libri Light" panose="020F0302020204030204" pitchFamily="34" charset="0"/>
                        </a:rPr>
                        <a:t>osredotočiti se na enega partnerja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l-SI" sz="1400" kern="1200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libri Light" panose="020F0302020204030204" pitchFamily="34" charset="0"/>
                          <a:ea typeface="+mn-ea"/>
                          <a:cs typeface="+mn-cs"/>
                        </a:rPr>
                        <a:t>(ga dobiti in obdržati)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l-SI" sz="1400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libri Light" panose="020F0302020204030204" pitchFamily="34" charset="0"/>
                        </a:rPr>
                        <a:t>vztrajanje z enim partnerjem</a:t>
                      </a:r>
                      <a:endParaRPr lang="sl-SI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sl-SI" sz="1400" dirty="0"/>
                        <a:t>Komunikacijska funkcija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l-SI" sz="1400" dirty="0"/>
                        <a:t>Urejanje, skrb za videz, izpostavljanje</a:t>
                      </a:r>
                      <a:r>
                        <a:rPr lang="sl-SI" sz="1400" baseline="0" dirty="0"/>
                        <a:t> atributov</a:t>
                      </a:r>
                      <a:r>
                        <a:rPr lang="sl-SI" sz="1400" dirty="0"/>
                        <a:t> (rl ali online), izbiranje aktivnosti, ki povišajo</a:t>
                      </a:r>
                      <a:r>
                        <a:rPr lang="sl-SI" sz="1400" baseline="0" dirty="0"/>
                        <a:t> možnost (druženje, izhodi, št. sledilcev), flirtanje, neverbalna komunikacija</a:t>
                      </a:r>
                      <a:endParaRPr lang="sl-SI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l-SI" sz="1400" dirty="0"/>
                        <a:t>Iskanje</a:t>
                      </a:r>
                      <a:r>
                        <a:rPr lang="sl-SI" sz="1400" baseline="0" dirty="0"/>
                        <a:t> načinov, kako biti skupaj, izpostavljanje (in percepcija!) samo pozitivnih lastnosti partnerja, „just can‘t get enough“;</a:t>
                      </a:r>
                    </a:p>
                    <a:p>
                      <a:r>
                        <a:rPr lang="sl-SI" sz="1400" baseline="0" dirty="0"/>
                        <a:t>zasledovanje, (samo)poškodovanje, ...</a:t>
                      </a:r>
                      <a:endParaRPr lang="sl-SI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l-SI" sz="1400" dirty="0"/>
                        <a:t>Trud za ohranjanje partnerskega odnosa (spomniti se obletnic,</a:t>
                      </a:r>
                      <a:r>
                        <a:rPr lang="sl-SI" sz="1400" baseline="0" dirty="0"/>
                        <a:t> zjutraj skuhati kavo in prenašati smrčanje); tolerirati razlike, spoštovati človeka; varnost in zanesljivost.</a:t>
                      </a:r>
                      <a:endParaRPr lang="sl-SI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151440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sl-SI" sz="3200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</a:rPr>
              <a:t>Nekaj pogostih napačnih prepričanj o ljubezni</a:t>
            </a:r>
          </a:p>
        </p:txBody>
      </p:sp>
      <p:sp>
        <p:nvSpPr>
          <p:cNvPr id="3" name="Označba mesta vsebine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sl-SI" sz="5100" dirty="0">
                <a:solidFill>
                  <a:schemeClr val="accent2">
                    <a:lumMod val="50000"/>
                  </a:schemeClr>
                </a:solidFill>
                <a:latin typeface="Calibri Light" panose="020F0302020204030204" pitchFamily="34" charset="0"/>
              </a:rPr>
              <a:t>3. Samo enkrat se ljubi.</a:t>
            </a:r>
          </a:p>
          <a:p>
            <a:pPr lvl="1"/>
            <a:r>
              <a:rPr lang="sl-SI" sz="3600" dirty="0">
                <a:solidFill>
                  <a:schemeClr val="accent2">
                    <a:lumMod val="50000"/>
                  </a:schemeClr>
                </a:solidFill>
                <a:latin typeface="Calibri Light" panose="020F0302020204030204" pitchFamily="34" charset="0"/>
              </a:rPr>
              <a:t>neskončno izbiranje in/ali čakanje</a:t>
            </a:r>
          </a:p>
          <a:p>
            <a:pPr lvl="1"/>
            <a:r>
              <a:rPr lang="sl-SI" sz="3600" dirty="0">
                <a:solidFill>
                  <a:schemeClr val="accent2">
                    <a:lumMod val="50000"/>
                  </a:schemeClr>
                </a:solidFill>
                <a:latin typeface="Calibri Light" panose="020F0302020204030204" pitchFamily="34" charset="0"/>
              </a:rPr>
              <a:t>neskončno vztrajanje v slabem odnosu</a:t>
            </a:r>
          </a:p>
          <a:p>
            <a:pPr lvl="1"/>
            <a:r>
              <a:rPr lang="sl-SI" sz="3600" dirty="0">
                <a:solidFill>
                  <a:schemeClr val="accent2">
                    <a:lumMod val="50000"/>
                  </a:schemeClr>
                </a:solidFill>
                <a:latin typeface="Calibri Light" panose="020F0302020204030204" pitchFamily="34" charset="0"/>
              </a:rPr>
              <a:t>katastrofične reakcije na zavrnjenost</a:t>
            </a:r>
          </a:p>
          <a:p>
            <a:pPr lvl="1"/>
            <a:r>
              <a:rPr lang="sl-SI" sz="3600" dirty="0">
                <a:solidFill>
                  <a:schemeClr val="accent2">
                    <a:lumMod val="50000"/>
                  </a:schemeClr>
                </a:solidFill>
                <a:latin typeface="Calibri Light" panose="020F0302020204030204" pitchFamily="34" charset="0"/>
              </a:rPr>
              <a:t>diskvalifikacija bivših ljubezni</a:t>
            </a:r>
          </a:p>
          <a:p>
            <a:pPr lvl="1"/>
            <a:r>
              <a:rPr lang="sl-SI" sz="3600" dirty="0">
                <a:solidFill>
                  <a:schemeClr val="accent2">
                    <a:lumMod val="50000"/>
                  </a:schemeClr>
                </a:solidFill>
                <a:latin typeface="Calibri Light" panose="020F0302020204030204" pitchFamily="34" charset="0"/>
              </a:rPr>
              <a:t>ljubiti je mogoče samo eno osebo</a:t>
            </a:r>
          </a:p>
          <a:p>
            <a:pPr marL="457200" lvl="1" indent="0">
              <a:buNone/>
            </a:pPr>
            <a:endParaRPr lang="sl-SI" sz="3600" dirty="0">
              <a:solidFill>
                <a:schemeClr val="accent2">
                  <a:lumMod val="50000"/>
                </a:schemeClr>
              </a:solidFill>
              <a:latin typeface="Calibri Light" panose="020F0302020204030204" pitchFamily="34" charset="0"/>
            </a:endParaRPr>
          </a:p>
          <a:p>
            <a:pPr marL="57150" indent="0">
              <a:buNone/>
            </a:pPr>
            <a:r>
              <a:rPr lang="sl-SI" sz="5100" dirty="0">
                <a:solidFill>
                  <a:schemeClr val="accent2">
                    <a:lumMod val="50000"/>
                  </a:schemeClr>
                </a:solidFill>
                <a:latin typeface="Calibri Light" panose="020F0302020204030204" pitchFamily="34" charset="0"/>
              </a:rPr>
              <a:t>4. Čim večja je ljubezen, tem večje je tudi ljubosumje.</a:t>
            </a:r>
          </a:p>
          <a:p>
            <a:pPr lvl="1"/>
            <a:r>
              <a:rPr lang="sl-SI" sz="3600" dirty="0">
                <a:solidFill>
                  <a:schemeClr val="accent2">
                    <a:lumMod val="50000"/>
                  </a:schemeClr>
                </a:solidFill>
                <a:latin typeface="Calibri Light" panose="020F0302020204030204" pitchFamily="34" charset="0"/>
              </a:rPr>
              <a:t>ljubosumje ni znak ljubezni, temveč je znak strahu pred izgubo ljubezni</a:t>
            </a:r>
          </a:p>
          <a:p>
            <a:pPr lvl="1"/>
            <a:r>
              <a:rPr lang="sl-SI" sz="3600" dirty="0">
                <a:solidFill>
                  <a:schemeClr val="accent2">
                    <a:lumMod val="50000"/>
                  </a:schemeClr>
                </a:solidFill>
                <a:latin typeface="Calibri Light" panose="020F0302020204030204" pitchFamily="34" charset="0"/>
              </a:rPr>
              <a:t>najintenzivnejše ljubosumje čutijo tisti, ki najbolj dvomijo v to, da si zaslužijo biti ljubljeni</a:t>
            </a:r>
          </a:p>
          <a:p>
            <a:pPr lvl="1"/>
            <a:r>
              <a:rPr lang="sl-SI" sz="3600" dirty="0">
                <a:solidFill>
                  <a:schemeClr val="accent2">
                    <a:lumMod val="50000"/>
                  </a:schemeClr>
                </a:solidFill>
                <a:latin typeface="Calibri Light" panose="020F0302020204030204" pitchFamily="34" charset="0"/>
              </a:rPr>
              <a:t>kronično ljubosumje je znak nestabilnosti odnosa, ne pa strastnosti ali intenzivnosti odnosa</a:t>
            </a:r>
          </a:p>
          <a:p>
            <a:pPr marL="457200" lvl="1" indent="0">
              <a:buNone/>
            </a:pPr>
            <a:endParaRPr lang="sl-SI" dirty="0"/>
          </a:p>
          <a:p>
            <a:pPr marL="457200" lvl="1" indent="0">
              <a:buNone/>
            </a:pPr>
            <a:endParaRPr lang="sl-SI" dirty="0"/>
          </a:p>
          <a:p>
            <a:pPr lvl="1"/>
            <a:endParaRPr lang="sl-SI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096" y="1547155"/>
            <a:ext cx="3563888" cy="2004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5058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sl-SI" sz="3200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</a:rPr>
              <a:t>Nekaj pogostih napačnih prepričanj o ljubezni</a:t>
            </a:r>
          </a:p>
        </p:txBody>
      </p:sp>
      <p:sp>
        <p:nvSpPr>
          <p:cNvPr id="3" name="Označba mesta vsebine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57150" indent="0">
              <a:buNone/>
            </a:pPr>
            <a:r>
              <a:rPr lang="sl-SI" sz="3000" dirty="0">
                <a:solidFill>
                  <a:schemeClr val="accent2">
                    <a:lumMod val="50000"/>
                  </a:schemeClr>
                </a:solidFill>
                <a:latin typeface="Calibri Light" panose="020F0302020204030204" pitchFamily="34" charset="0"/>
              </a:rPr>
              <a:t>5. Prava ljubezen je brezpogojna.</a:t>
            </a:r>
          </a:p>
          <a:p>
            <a:pPr marL="914400" lvl="1" indent="-457200"/>
            <a:r>
              <a:rPr lang="sl-SI" sz="2200" dirty="0">
                <a:solidFill>
                  <a:schemeClr val="accent2">
                    <a:lumMod val="50000"/>
                  </a:schemeClr>
                </a:solidFill>
                <a:latin typeface="Calibri Light" panose="020F0302020204030204" pitchFamily="34" charset="0"/>
              </a:rPr>
              <a:t>zahteva po spremembi vedenja osebe ni znak nesprejemanja osebe, je samo znak nesprejemanja določenega vedenja</a:t>
            </a:r>
          </a:p>
          <a:p>
            <a:pPr marL="914400" lvl="1" indent="-457200"/>
            <a:r>
              <a:rPr lang="sl-SI" sz="2200" dirty="0">
                <a:solidFill>
                  <a:schemeClr val="accent2">
                    <a:lumMod val="50000"/>
                  </a:schemeClr>
                </a:solidFill>
                <a:latin typeface="Calibri Light" panose="020F0302020204030204" pitchFamily="34" charset="0"/>
              </a:rPr>
              <a:t>pravico do brezpogojne ljubezni imajo samo dojenčki</a:t>
            </a:r>
          </a:p>
          <a:p>
            <a:pPr marL="914400" lvl="1" indent="-457200"/>
            <a:r>
              <a:rPr lang="sl-SI" sz="2200" dirty="0">
                <a:solidFill>
                  <a:schemeClr val="accent2">
                    <a:lumMod val="50000"/>
                  </a:schemeClr>
                </a:solidFill>
                <a:latin typeface="Calibri Light" panose="020F0302020204030204" pitchFamily="34" charset="0"/>
              </a:rPr>
              <a:t>zahteva po brezpogojnem sprejemanju je tudi pogoj</a:t>
            </a:r>
          </a:p>
          <a:p>
            <a:pPr marL="57150" indent="0">
              <a:buNone/>
            </a:pPr>
            <a:endParaRPr lang="sl-SI" sz="2600" dirty="0">
              <a:solidFill>
                <a:schemeClr val="accent2">
                  <a:lumMod val="50000"/>
                </a:schemeClr>
              </a:solidFill>
              <a:latin typeface="Calibri Light" panose="020F0302020204030204" pitchFamily="34" charset="0"/>
            </a:endParaRPr>
          </a:p>
          <a:p>
            <a:pPr marL="0" indent="0">
              <a:buNone/>
            </a:pPr>
            <a:r>
              <a:rPr lang="sl-SI" sz="3000" dirty="0">
                <a:solidFill>
                  <a:schemeClr val="accent2">
                    <a:lumMod val="50000"/>
                  </a:schemeClr>
                </a:solidFill>
                <a:latin typeface="Calibri Light" panose="020F0302020204030204" pitchFamily="34" charset="0"/>
              </a:rPr>
              <a:t>6. Prava ljubezen bo ljubljeno osebo povsem spremenila.</a:t>
            </a:r>
          </a:p>
          <a:p>
            <a:pPr lvl="1"/>
            <a:r>
              <a:rPr lang="sl-SI" sz="2200" dirty="0">
                <a:solidFill>
                  <a:schemeClr val="accent2">
                    <a:lumMod val="50000"/>
                  </a:schemeClr>
                </a:solidFill>
                <a:latin typeface="Calibri Light" panose="020F0302020204030204" pitchFamily="34" charset="0"/>
              </a:rPr>
              <a:t>nobena ljubezen ne more spremeniti osebnosti ljubljene osebe</a:t>
            </a:r>
          </a:p>
          <a:p>
            <a:pPr lvl="1"/>
            <a:r>
              <a:rPr lang="sl-SI" sz="2200" dirty="0">
                <a:solidFill>
                  <a:schemeClr val="accent2">
                    <a:lumMod val="50000"/>
                  </a:schemeClr>
                </a:solidFill>
                <a:latin typeface="Calibri Light" panose="020F0302020204030204" pitchFamily="34" charset="0"/>
              </a:rPr>
              <a:t>„žrtev“ in „rešitelj“</a:t>
            </a:r>
          </a:p>
          <a:p>
            <a:pPr lvl="1"/>
            <a:r>
              <a:rPr lang="sl-SI" sz="2200" dirty="0">
                <a:solidFill>
                  <a:schemeClr val="accent2">
                    <a:lumMod val="50000"/>
                  </a:schemeClr>
                </a:solidFill>
                <a:latin typeface="Calibri Light" panose="020F0302020204030204" pitchFamily="34" charset="0"/>
              </a:rPr>
              <a:t>pomanjkanje ljubezni v otroštvu ali v partnerskih odnosih ni opravičilo za neodgovornost </a:t>
            </a:r>
          </a:p>
          <a:p>
            <a:pPr lvl="1"/>
            <a:r>
              <a:rPr lang="sl-SI" sz="2200" dirty="0">
                <a:solidFill>
                  <a:schemeClr val="accent2">
                    <a:lumMod val="50000"/>
                  </a:schemeClr>
                </a:solidFill>
                <a:latin typeface="Calibri Light" panose="020F0302020204030204" pitchFamily="34" charset="0"/>
              </a:rPr>
              <a:t>partnerja ni smotrno izbirati na podlagi upanja, da se bo spremenil – uresničeno je pomembnejše od potencialnega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8038" y="3626551"/>
            <a:ext cx="2550026" cy="143078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3051" y="1815871"/>
            <a:ext cx="1080120" cy="1080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2599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/>
              <a:t>Aktivacijska funkcija čustev</a:t>
            </a:r>
          </a:p>
        </p:txBody>
      </p:sp>
      <p:sp>
        <p:nvSpPr>
          <p:cNvPr id="3" name="Označba mesta vsebine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l-SI" dirty="0"/>
              <a:t>povezanost z močnim fiziološkim vzburjenjem</a:t>
            </a:r>
          </a:p>
          <a:p>
            <a:pPr lvl="1"/>
            <a:r>
              <a:rPr lang="sl-SI" dirty="0"/>
              <a:t>pospešeno delovanje srca in dihanje</a:t>
            </a:r>
          </a:p>
          <a:p>
            <a:pPr lvl="1"/>
            <a:r>
              <a:rPr lang="sl-SI" dirty="0"/>
              <a:t>povišan krvni tlak in mišična prekrvavitev</a:t>
            </a:r>
          </a:p>
          <a:p>
            <a:pPr lvl="1"/>
            <a:r>
              <a:rPr lang="sl-SI" dirty="0"/>
              <a:t>potenje</a:t>
            </a:r>
          </a:p>
          <a:p>
            <a:pPr lvl="1"/>
            <a:r>
              <a:rPr lang="sl-SI" dirty="0"/>
              <a:t>zmanjšanje občutka za bolečino in apetita</a:t>
            </a:r>
          </a:p>
          <a:p>
            <a:pPr marL="365760" lvl="1" indent="0">
              <a:buNone/>
            </a:pPr>
            <a:endParaRPr lang="sl-SI" dirty="0"/>
          </a:p>
          <a:p>
            <a:pPr marL="365760" lvl="1" indent="0">
              <a:buNone/>
            </a:pPr>
            <a:r>
              <a:rPr lang="sl-SI" dirty="0"/>
              <a:t>BOJ ali BEG (</a:t>
            </a:r>
            <a:r>
              <a:rPr lang="sl-SI" dirty="0" err="1"/>
              <a:t>fight</a:t>
            </a:r>
            <a:r>
              <a:rPr lang="sl-SI" dirty="0"/>
              <a:t> </a:t>
            </a:r>
            <a:r>
              <a:rPr lang="sl-SI" dirty="0" err="1"/>
              <a:t>or</a:t>
            </a:r>
            <a:r>
              <a:rPr lang="sl-SI" dirty="0"/>
              <a:t> </a:t>
            </a:r>
            <a:r>
              <a:rPr lang="sl-SI" dirty="0" err="1"/>
              <a:t>flight</a:t>
            </a:r>
            <a:r>
              <a:rPr lang="sl-SI" dirty="0"/>
              <a:t>)</a:t>
            </a:r>
          </a:p>
          <a:p>
            <a:pPr lvl="1"/>
            <a:endParaRPr lang="sl-SI" dirty="0"/>
          </a:p>
        </p:txBody>
      </p:sp>
      <p:pic>
        <p:nvPicPr>
          <p:cNvPr id="4" name="Slika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5044" y="3049172"/>
            <a:ext cx="4038600" cy="2795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6621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/>
              <a:t>Motivacijska (usmerjevalna) funkcija čustev</a:t>
            </a:r>
          </a:p>
        </p:txBody>
      </p:sp>
      <p:sp>
        <p:nvSpPr>
          <p:cNvPr id="3" name="Označba mesta vsebine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l-SI" dirty="0"/>
              <a:t>strah </a:t>
            </a:r>
            <a:r>
              <a:rPr lang="sl-SI" dirty="0">
                <a:sym typeface="Wingdings" panose="05000000000000000000" pitchFamily="2" charset="2"/>
              </a:rPr>
              <a:t> previdnost, izogibanje nevarnosti</a:t>
            </a:r>
          </a:p>
          <a:p>
            <a:r>
              <a:rPr lang="sl-SI" dirty="0">
                <a:sym typeface="Wingdings" panose="05000000000000000000" pitchFamily="2" charset="2"/>
              </a:rPr>
              <a:t>jeza  odstranjevanje ovire</a:t>
            </a:r>
          </a:p>
          <a:p>
            <a:r>
              <a:rPr lang="sl-SI" dirty="0">
                <a:sym typeface="Wingdings" panose="05000000000000000000" pitchFamily="2" charset="2"/>
              </a:rPr>
              <a:t>ljubezen  približevanje ljubljeni osebi</a:t>
            </a:r>
          </a:p>
          <a:p>
            <a:r>
              <a:rPr lang="sl-SI" dirty="0">
                <a:sym typeface="Wingdings" panose="05000000000000000000" pitchFamily="2" charset="2"/>
              </a:rPr>
              <a:t>žalost  umik iz situacije, reorganizacija</a:t>
            </a:r>
          </a:p>
          <a:p>
            <a:endParaRPr lang="sl-SI" dirty="0">
              <a:sym typeface="Wingdings" panose="05000000000000000000" pitchFamily="2" charset="2"/>
            </a:endParaRPr>
          </a:p>
          <a:p>
            <a:r>
              <a:rPr lang="sl-SI" dirty="0">
                <a:sym typeface="Wingdings" panose="05000000000000000000" pitchFamily="2" charset="2"/>
              </a:rPr>
              <a:t>čustva kot podkrepitev </a:t>
            </a:r>
          </a:p>
          <a:p>
            <a:pPr marL="0" indent="0">
              <a:buNone/>
            </a:pPr>
            <a:r>
              <a:rPr lang="sl-SI" dirty="0">
                <a:sym typeface="Wingdings" panose="05000000000000000000" pitchFamily="2" charset="2"/>
              </a:rPr>
              <a:t>	[instrumentalno pogojevanje]</a:t>
            </a:r>
          </a:p>
          <a:p>
            <a:endParaRPr lang="sl-SI" dirty="0"/>
          </a:p>
        </p:txBody>
      </p:sp>
      <p:pic>
        <p:nvPicPr>
          <p:cNvPr id="4" name="Slika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8778" y="1836420"/>
            <a:ext cx="3275037" cy="4912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6165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/>
              <a:t>Komunikacijska funkcija čustev</a:t>
            </a:r>
          </a:p>
        </p:txBody>
      </p:sp>
      <p:sp>
        <p:nvSpPr>
          <p:cNvPr id="3" name="Označba mesta vsebine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sl-SI" dirty="0"/>
              <a:t>besedno in nebesedno</a:t>
            </a:r>
          </a:p>
          <a:p>
            <a:pPr lvl="1"/>
            <a:r>
              <a:rPr lang="sl-SI" dirty="0"/>
              <a:t>razumevanje doživljanja</a:t>
            </a:r>
          </a:p>
          <a:p>
            <a:pPr lvl="1"/>
            <a:r>
              <a:rPr lang="sl-SI" dirty="0"/>
              <a:t>napovedovanje prihodnjega vedenja</a:t>
            </a:r>
          </a:p>
          <a:p>
            <a:pPr lvl="1"/>
            <a:r>
              <a:rPr lang="sl-SI" dirty="0"/>
              <a:t>uravnavanje vedenja tiste osebe, </a:t>
            </a:r>
          </a:p>
          <a:p>
            <a:pPr marL="365760" lvl="1" indent="0">
              <a:buNone/>
            </a:pPr>
            <a:r>
              <a:rPr lang="sl-SI" dirty="0"/>
              <a:t>	ki „sprejme“ informacijo</a:t>
            </a:r>
          </a:p>
        </p:txBody>
      </p:sp>
      <p:pic>
        <p:nvPicPr>
          <p:cNvPr id="4" name="Slika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6411" y="1600200"/>
            <a:ext cx="3434869" cy="5145258"/>
          </a:xfrm>
          <a:prstGeom prst="rect">
            <a:avLst/>
          </a:prstGeom>
        </p:spPr>
      </p:pic>
      <p:pic>
        <p:nvPicPr>
          <p:cNvPr id="5" name="Slika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155" y="4062047"/>
            <a:ext cx="1698146" cy="2549769"/>
          </a:xfrm>
          <a:prstGeom prst="rect">
            <a:avLst/>
          </a:prstGeom>
        </p:spPr>
      </p:pic>
      <p:pic>
        <p:nvPicPr>
          <p:cNvPr id="6" name="Slika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7938" y="4117144"/>
            <a:ext cx="3742007" cy="2494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1326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/>
              <a:t>Funkcionalnost čustev glede na:</a:t>
            </a:r>
          </a:p>
        </p:txBody>
      </p:sp>
      <p:sp>
        <p:nvSpPr>
          <p:cNvPr id="3" name="Označba mesta vsebine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1"/>
            <a:r>
              <a:rPr lang="sl-SI" sz="2800" dirty="0"/>
              <a:t>okoliščine</a:t>
            </a:r>
          </a:p>
          <a:p>
            <a:pPr lvl="1"/>
            <a:r>
              <a:rPr lang="sl-SI" sz="2800" dirty="0"/>
              <a:t>kratkoročnost/dolgoročnost učinka</a:t>
            </a:r>
          </a:p>
          <a:p>
            <a:pPr lvl="1"/>
            <a:r>
              <a:rPr lang="sl-SI" sz="2800" dirty="0"/>
              <a:t>posameznika/družbo</a:t>
            </a:r>
          </a:p>
          <a:p>
            <a:endParaRPr lang="sl-SI" dirty="0"/>
          </a:p>
        </p:txBody>
      </p:sp>
      <p:pic>
        <p:nvPicPr>
          <p:cNvPr id="5" name="Slika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733" y="3848100"/>
            <a:ext cx="4645562" cy="2260840"/>
          </a:xfrm>
          <a:prstGeom prst="rect">
            <a:avLst/>
          </a:prstGeom>
        </p:spPr>
      </p:pic>
      <p:pic>
        <p:nvPicPr>
          <p:cNvPr id="6" name="Slika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7009" y="725072"/>
            <a:ext cx="3929481" cy="3123028"/>
          </a:xfrm>
          <a:prstGeom prst="rect">
            <a:avLst/>
          </a:prstGeom>
        </p:spPr>
      </p:pic>
      <p:pic>
        <p:nvPicPr>
          <p:cNvPr id="7" name="Slika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6855" y="4223379"/>
            <a:ext cx="4214648" cy="2634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2586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/>
              <a:t>Sestavni elementi čustev</a:t>
            </a:r>
          </a:p>
        </p:txBody>
      </p:sp>
      <p:sp>
        <p:nvSpPr>
          <p:cNvPr id="3" name="Označba mesta vsebine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sl-SI" dirty="0"/>
              <a:t>Subjektivno doživljanje čustva</a:t>
            </a:r>
          </a:p>
          <a:p>
            <a:pPr marL="834390" lvl="1" indent="-514350">
              <a:buAutoNum type="arabicPeriod"/>
            </a:pPr>
            <a:endParaRPr lang="sl-SI" dirty="0"/>
          </a:p>
          <a:p>
            <a:pPr marL="514350" indent="-514350">
              <a:buAutoNum type="arabicPeriod"/>
            </a:pPr>
            <a:r>
              <a:rPr lang="sl-SI" dirty="0"/>
              <a:t>Kognitivna ocena</a:t>
            </a:r>
          </a:p>
          <a:p>
            <a:pPr marL="514350" indent="-514350">
              <a:buAutoNum type="arabicPeriod"/>
            </a:pPr>
            <a:endParaRPr lang="sl-SI" dirty="0"/>
          </a:p>
          <a:p>
            <a:pPr marL="514350" indent="-514350">
              <a:buAutoNum type="arabicPeriod"/>
            </a:pPr>
            <a:r>
              <a:rPr lang="sl-SI" dirty="0"/>
              <a:t>Fiziološko vzburjenje</a:t>
            </a:r>
          </a:p>
          <a:p>
            <a:pPr marL="514350" indent="-514350">
              <a:buAutoNum type="arabicPeriod"/>
            </a:pPr>
            <a:endParaRPr lang="sl-SI" dirty="0"/>
          </a:p>
          <a:p>
            <a:pPr marL="514350" indent="-514350">
              <a:buAutoNum type="arabicPeriod"/>
            </a:pPr>
            <a:r>
              <a:rPr lang="sl-SI" dirty="0"/>
              <a:t>Čustveni izrazi</a:t>
            </a:r>
          </a:p>
        </p:txBody>
      </p:sp>
      <p:pic>
        <p:nvPicPr>
          <p:cNvPr id="6" name="Slika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6315" y="1600200"/>
            <a:ext cx="4181747" cy="5146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4070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/>
              <a:t>Kako lahko razlikujemo čustva?</a:t>
            </a:r>
          </a:p>
        </p:txBody>
      </p:sp>
      <p:sp>
        <p:nvSpPr>
          <p:cNvPr id="3" name="Označba mesta vsebine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AutoNum type="arabicPeriod"/>
            </a:pPr>
            <a:r>
              <a:rPr lang="sl-SI" dirty="0"/>
              <a:t>Vrednostni vidik</a:t>
            </a:r>
          </a:p>
          <a:p>
            <a:pPr marL="320040" lvl="1" indent="0">
              <a:buNone/>
            </a:pPr>
            <a:r>
              <a:rPr lang="sl-SI" dirty="0"/>
              <a:t>	</a:t>
            </a:r>
            <a:r>
              <a:rPr lang="sl-SI" dirty="0">
                <a:solidFill>
                  <a:srgbClr val="0070C0"/>
                </a:solidFill>
              </a:rPr>
              <a:t>prijetna</a:t>
            </a:r>
            <a:r>
              <a:rPr lang="sl-SI" dirty="0"/>
              <a:t> in </a:t>
            </a:r>
            <a:r>
              <a:rPr lang="sl-SI" dirty="0">
                <a:solidFill>
                  <a:srgbClr val="291EB2"/>
                </a:solidFill>
              </a:rPr>
              <a:t>neprijetna</a:t>
            </a:r>
            <a:r>
              <a:rPr lang="sl-SI" dirty="0"/>
              <a:t> </a:t>
            </a:r>
          </a:p>
          <a:p>
            <a:pPr marL="320040" lvl="1" indent="0">
              <a:buNone/>
            </a:pPr>
            <a:r>
              <a:rPr lang="sl-SI" sz="2000" dirty="0"/>
              <a:t>	(z doživljajskega vidika, </a:t>
            </a:r>
            <a:r>
              <a:rPr lang="sl-SI" sz="2000" dirty="0" err="1"/>
              <a:t>preživetveno</a:t>
            </a:r>
            <a:r>
              <a:rPr lang="sl-SI" sz="2000" dirty="0"/>
              <a:t> in prilagoditveno so vsa koristna in dobra)</a:t>
            </a:r>
          </a:p>
          <a:p>
            <a:pPr marL="320040" lvl="1" indent="0">
              <a:buNone/>
            </a:pPr>
            <a:endParaRPr lang="sl-SI" dirty="0"/>
          </a:p>
          <a:p>
            <a:pPr marL="514350" indent="-514350">
              <a:buFont typeface="+mj-lt"/>
              <a:buAutoNum type="arabicPeriod"/>
            </a:pPr>
            <a:r>
              <a:rPr lang="sl-SI" dirty="0" err="1"/>
              <a:t>Aktivnostni</a:t>
            </a:r>
            <a:r>
              <a:rPr lang="sl-SI" dirty="0"/>
              <a:t> vidik</a:t>
            </a:r>
          </a:p>
          <a:p>
            <a:pPr marL="320040" lvl="1" indent="0">
              <a:buNone/>
            </a:pPr>
            <a:r>
              <a:rPr lang="sl-SI" dirty="0"/>
              <a:t>	</a:t>
            </a:r>
            <a:r>
              <a:rPr lang="sl-SI" dirty="0">
                <a:solidFill>
                  <a:srgbClr val="7030A0"/>
                </a:solidFill>
              </a:rPr>
              <a:t>vzburjajoča</a:t>
            </a:r>
            <a:r>
              <a:rPr lang="sl-SI" dirty="0"/>
              <a:t> in </a:t>
            </a:r>
            <a:r>
              <a:rPr lang="sl-SI" dirty="0">
                <a:solidFill>
                  <a:srgbClr val="FF0066"/>
                </a:solidFill>
              </a:rPr>
              <a:t>pomirjujoča</a:t>
            </a:r>
          </a:p>
          <a:p>
            <a:pPr marL="320040" lvl="1" indent="0">
              <a:buNone/>
            </a:pPr>
            <a:r>
              <a:rPr lang="sl-SI" sz="2000" dirty="0"/>
              <a:t>	(fiziološko vzburjenje)</a:t>
            </a:r>
          </a:p>
          <a:p>
            <a:pPr marL="320040" lvl="1" indent="0">
              <a:buNone/>
            </a:pPr>
            <a:endParaRPr lang="sl-SI" dirty="0"/>
          </a:p>
          <a:p>
            <a:pPr marL="514350" indent="-514350">
              <a:buFont typeface="+mj-lt"/>
              <a:buAutoNum type="arabicPeriod"/>
            </a:pPr>
            <a:r>
              <a:rPr lang="sl-SI" dirty="0"/>
              <a:t>Jakostni (</a:t>
            </a:r>
            <a:r>
              <a:rPr lang="sl-SI" dirty="0" err="1"/>
              <a:t>intenzivnostni</a:t>
            </a:r>
            <a:r>
              <a:rPr lang="sl-SI" dirty="0"/>
              <a:t>) vidik</a:t>
            </a:r>
          </a:p>
          <a:p>
            <a:pPr marL="320040" lvl="1" indent="0">
              <a:buNone/>
            </a:pPr>
            <a:r>
              <a:rPr lang="sl-SI" dirty="0"/>
              <a:t>	</a:t>
            </a:r>
            <a:r>
              <a:rPr lang="sl-SI" dirty="0">
                <a:solidFill>
                  <a:srgbClr val="FF6600"/>
                </a:solidFill>
              </a:rPr>
              <a:t>močna</a:t>
            </a:r>
            <a:r>
              <a:rPr lang="sl-SI" dirty="0"/>
              <a:t> in </a:t>
            </a:r>
            <a:r>
              <a:rPr lang="sl-SI" dirty="0">
                <a:solidFill>
                  <a:srgbClr val="57350F"/>
                </a:solidFill>
              </a:rPr>
              <a:t>šibka</a:t>
            </a:r>
          </a:p>
          <a:p>
            <a:pPr marL="0" indent="0">
              <a:buNone/>
            </a:pPr>
            <a:endParaRPr lang="sl-SI" dirty="0"/>
          </a:p>
        </p:txBody>
      </p:sp>
      <p:pic>
        <p:nvPicPr>
          <p:cNvPr id="7" name="Slika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1965" y="3123027"/>
            <a:ext cx="3516923" cy="3516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71574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dian">
  <a:themeElements>
    <a:clrScheme name="Austin">
      <a:dk1>
        <a:sysClr val="windowText" lastClr="000000"/>
      </a:dk1>
      <a:lt1>
        <a:sysClr val="window" lastClr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ova tema">
  <a:themeElements>
    <a:clrScheme name="Pisarn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Pisarna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isarn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3799C1B97BF1F458CED46F6FECE21E7" ma:contentTypeVersion="2" ma:contentTypeDescription="Create a new document." ma:contentTypeScope="" ma:versionID="18c315b2fe9a695d651ebfb956e19fe9">
  <xsd:schema xmlns:xsd="http://www.w3.org/2001/XMLSchema" xmlns:xs="http://www.w3.org/2001/XMLSchema" xmlns:p="http://schemas.microsoft.com/office/2006/metadata/properties" xmlns:ns2="e4eff114-14a5-464d-acbb-36b73f319e59" targetNamespace="http://schemas.microsoft.com/office/2006/metadata/properties" ma:root="true" ma:fieldsID="76b2242a0023ca1ba5413d28292cb20e" ns2:_="">
    <xsd:import namespace="e4eff114-14a5-464d-acbb-36b73f319e5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4eff114-14a5-464d-acbb-36b73f319e5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F62AB9A-03A7-4D61-9C10-A7DCEB1F2F39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27CAC09E-D8CD-46AB-BC63-317A61EBCF6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5BEEB07-765B-43D7-9E6A-64F1F8A8234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4eff114-14a5-464d-acbb-36b73f319e5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661</TotalTime>
  <Words>1699</Words>
  <Application>Microsoft Office PowerPoint</Application>
  <PresentationFormat>Širokozaslonsko</PresentationFormat>
  <Paragraphs>307</Paragraphs>
  <Slides>33</Slides>
  <Notes>1</Notes>
  <HiddenSlides>0</HiddenSlides>
  <MMClips>0</MMClips>
  <ScaleCrop>false</ScaleCrop>
  <HeadingPairs>
    <vt:vector size="6" baseType="variant">
      <vt:variant>
        <vt:lpstr>Uporabljene pisave</vt:lpstr>
      </vt:variant>
      <vt:variant>
        <vt:i4>6</vt:i4>
      </vt:variant>
      <vt:variant>
        <vt:lpstr>Tema</vt:lpstr>
      </vt:variant>
      <vt:variant>
        <vt:i4>1</vt:i4>
      </vt:variant>
      <vt:variant>
        <vt:lpstr>Naslovi diapozitivov</vt:lpstr>
      </vt:variant>
      <vt:variant>
        <vt:i4>33</vt:i4>
      </vt:variant>
    </vt:vector>
  </HeadingPairs>
  <TitlesOfParts>
    <vt:vector size="40" baseType="lpstr">
      <vt:lpstr>Arial</vt:lpstr>
      <vt:lpstr>Calibri</vt:lpstr>
      <vt:lpstr>Calibri Light</vt:lpstr>
      <vt:lpstr>Tw Cen MT</vt:lpstr>
      <vt:lpstr>Wingdings</vt:lpstr>
      <vt:lpstr>Wingdings 2</vt:lpstr>
      <vt:lpstr>Median</vt:lpstr>
      <vt:lpstr>ČUSTVA</vt:lpstr>
      <vt:lpstr>Kaj so čustva?</vt:lpstr>
      <vt:lpstr>ZNAČILNOSTI ČUSTEV</vt:lpstr>
      <vt:lpstr>Aktivacijska funkcija čustev</vt:lpstr>
      <vt:lpstr>Motivacijska (usmerjevalna) funkcija čustev</vt:lpstr>
      <vt:lpstr>Komunikacijska funkcija čustev</vt:lpstr>
      <vt:lpstr>Funkcionalnost čustev glede na:</vt:lpstr>
      <vt:lpstr>Sestavni elementi čustev</vt:lpstr>
      <vt:lpstr>Kako lahko razlikujemo čustva?</vt:lpstr>
      <vt:lpstr>Afekti in razpoloženja</vt:lpstr>
      <vt:lpstr>Kompleksnost</vt:lpstr>
      <vt:lpstr>Osnovna čustva: STRAH</vt:lpstr>
      <vt:lpstr>Osnovna čustva: JEZA</vt:lpstr>
      <vt:lpstr>Osnovna čustva: VESELJE</vt:lpstr>
      <vt:lpstr>Osnovna čustva: ŽALOST</vt:lpstr>
      <vt:lpstr>Osnovna čustva: PRESENEČENJE</vt:lpstr>
      <vt:lpstr>Osnovna čustva: GNUS</vt:lpstr>
      <vt:lpstr>Izražanje in prepoznavanje čustev</vt:lpstr>
      <vt:lpstr>Pravila izražanja čustev</vt:lpstr>
      <vt:lpstr>Pravila izražanja čustev: spolna specifičnost</vt:lpstr>
      <vt:lpstr>Čustvena zrelost</vt:lpstr>
      <vt:lpstr>Ustreznost čustev okoliščinam</vt:lpstr>
      <vt:lpstr>Uravnavanje doživljanja in izražanja čustev</vt:lpstr>
      <vt:lpstr>Raznovrstnost in kompleksnost čustvovanja</vt:lpstr>
      <vt:lpstr>Empatija</vt:lpstr>
      <vt:lpstr>(partnerska) LJUBEZEN</vt:lpstr>
      <vt:lpstr>Nekaj pogostih napačnih prepričanj o ljubezni</vt:lpstr>
      <vt:lpstr>Nekaj pogostih napačnih prepričanj o ljubezni</vt:lpstr>
      <vt:lpstr>Trije „ljubezenski“ sistemi</vt:lpstr>
      <vt:lpstr>Dogajanje v zaljubljenih možganih</vt:lpstr>
      <vt:lpstr>Trije sistemi in funkcije čustev</vt:lpstr>
      <vt:lpstr>Nekaj pogostih napačnih prepričanj o ljubezni</vt:lpstr>
      <vt:lpstr>Nekaj pogostih napačnih prepričanj o ljubezni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PowerPointova predstavitev</dc:title>
  <dc:creator>Uporabnik</dc:creator>
  <cp:lastModifiedBy>Sanja Ćorič</cp:lastModifiedBy>
  <cp:revision>53</cp:revision>
  <dcterms:created xsi:type="dcterms:W3CDTF">2017-11-02T07:44:58Z</dcterms:created>
  <dcterms:modified xsi:type="dcterms:W3CDTF">2024-02-15T09:53:56Z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0x01010023799C1B97BF1F458CED46F6FECE21E7</vt:lpwstr>
  </property>
</Properties>
</file>